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 id="274" r:id="rId3"/>
    <p:sldId id="258" r:id="rId4"/>
    <p:sldId id="260" r:id="rId5"/>
    <p:sldId id="287" r:id="rId6"/>
    <p:sldId id="261" r:id="rId7"/>
    <p:sldId id="262" r:id="rId8"/>
    <p:sldId id="263" r:id="rId9"/>
    <p:sldId id="285" r:id="rId10"/>
    <p:sldId id="286" r:id="rId11"/>
    <p:sldId id="264" r:id="rId12"/>
    <p:sldId id="273" r:id="rId13"/>
    <p:sldId id="265" r:id="rId14"/>
    <p:sldId id="267" r:id="rId15"/>
    <p:sldId id="268" r:id="rId16"/>
    <p:sldId id="269" r:id="rId17"/>
    <p:sldId id="270" r:id="rId18"/>
    <p:sldId id="271" r:id="rId19"/>
    <p:sldId id="272" r:id="rId20"/>
    <p:sldId id="275" r:id="rId21"/>
    <p:sldId id="276" r:id="rId22"/>
    <p:sldId id="277" r:id="rId23"/>
    <p:sldId id="278" r:id="rId24"/>
    <p:sldId id="279" r:id="rId25"/>
    <p:sldId id="280" r:id="rId26"/>
    <p:sldId id="281" r:id="rId27"/>
    <p:sldId id="283" r:id="rId28"/>
    <p:sldId id="284" r:id="rId29"/>
    <p:sldId id="257" r:id="rId30"/>
    <p:sldId id="288"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84"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463EC41E-4F2B-48B2-8C3C-BDFBDA6F2A54}" type="datetimeFigureOut">
              <a:rPr lang="en-US" smtClean="0"/>
              <a:pPr/>
              <a:t>3/6/2010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1720E48-5165-43C7-8C9A-0DF799FA1E25}"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1720E48-5165-43C7-8C9A-0DF799FA1E25}"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1720E48-5165-43C7-8C9A-0DF799FA1E25}"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1720E48-5165-43C7-8C9A-0DF799FA1E25}"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61720E48-5165-43C7-8C9A-0DF799FA1E2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61720E48-5165-43C7-8C9A-0DF799FA1E25}"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61720E48-5165-43C7-8C9A-0DF799FA1E25}"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463EC41E-4F2B-48B2-8C3C-BDFBDA6F2A54}" type="datetimeFigureOut">
              <a:rPr lang="en-US" smtClean="0"/>
              <a:pPr/>
              <a:t>3/6/2010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61720E48-5165-43C7-8C9A-0DF799FA1E25}"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463EC41E-4F2B-48B2-8C3C-BDFBDA6F2A54}" type="datetimeFigureOut">
              <a:rPr lang="en-US" smtClean="0"/>
              <a:pPr/>
              <a:t>3/6/2010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1720E48-5165-43C7-8C9A-0DF799FA1E25}"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1720E48-5165-43C7-8C9A-0DF799FA1E25}"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463EC41E-4F2B-48B2-8C3C-BDFBDA6F2A54}" type="datetimeFigureOut">
              <a:rPr lang="en-US" smtClean="0"/>
              <a:pPr/>
              <a:t>3/6/2010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61720E48-5165-43C7-8C9A-0DF799FA1E25}"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463EC41E-4F2B-48B2-8C3C-BDFBDA6F2A54}" type="datetimeFigureOut">
              <a:rPr lang="en-US" smtClean="0"/>
              <a:pPr/>
              <a:t>3/6/2010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61720E48-5165-43C7-8C9A-0DF799FA1E25}"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images.google.com/imgres?imgurl=http://frmilovan.files.wordpress.com/2009/03/125.jpg&amp;imgrefurl=http://frmilovan.wordpress.com/2009/03/31/a-thiefs-confession/&amp;usg=__nVN4V4tVIqvOsfBuhqDd0hBbfr4=&amp;h=608&amp;w=769&amp;sz=86&amp;hl=en&amp;start=2&amp;um=1&amp;itbs=1&amp;tbnid=4rL1RVhznffTcM:&amp;tbnh=112&amp;tbnw=142&amp;prev=/images?q=the+ladder+of+divine+ascent&amp;um=1&amp;hl=en&amp;sa=X&amp;rlz=1T4ADRA_enUS354US354&amp;tbs=isch:1" TargetMode="Externa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hyperlink" Target="http://images.google.com/imgres?imgurl=http://www.comeandseeicons.com/l/inp15.jpg&amp;imgrefurl=http://www.comeandseeicons.com/l/inp15.htm&amp;usg=__z1gJ1h6A-3StAR4rm45-Yq-hp98=&amp;h=327&amp;w=258&amp;sz=17&amp;hl=en&amp;start=5&amp;um=1&amp;itbs=1&amp;tbnid=GOHMTzIe_NgbaM:&amp;tbnh=118&amp;tbnw=93&amp;prev=/images?q=the+ladder+of+divine+ascent&amp;um=1&amp;hl=en&amp;sa=X&amp;rlz=1T4ADRA_enUS354US354&amp;tbs=isch:1"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a:t>Ecclesiastes </a:t>
            </a:r>
            <a:r>
              <a:rPr lang="en-US" dirty="0" smtClean="0"/>
              <a:t>9-10</a:t>
            </a:r>
            <a:endParaRPr lang="en-US" dirty="0"/>
          </a:p>
        </p:txBody>
      </p:sp>
      <p:sp>
        <p:nvSpPr>
          <p:cNvPr id="3" name="Subtitle 2"/>
          <p:cNvSpPr>
            <a:spLocks noGrp="1"/>
          </p:cNvSpPr>
          <p:nvPr>
            <p:ph type="subTitle" idx="1"/>
          </p:nvPr>
        </p:nvSpPr>
        <p:spPr/>
        <p:txBody>
          <a:bodyPr/>
          <a:lstStyle/>
          <a:p>
            <a:r>
              <a:rPr lang="en-US" dirty="0" smtClean="0"/>
              <a:t>(Walking in the </a:t>
            </a:r>
            <a:r>
              <a:rPr lang="en-US" dirty="0" smtClean="0"/>
              <a:t>Divine Wisdom</a:t>
            </a:r>
            <a:r>
              <a:rPr lang="en-US" dirty="0" smtClean="0"/>
              <a:t>)</a:t>
            </a:r>
            <a:br>
              <a:rPr lang="en-US" dirty="0" smtClean="0"/>
            </a:b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I. THE </a:t>
            </a:r>
            <a:r>
              <a:rPr lang="en-US" dirty="0"/>
              <a:t>INFINITE ONE (</a:t>
            </a:r>
            <a:r>
              <a:rPr lang="en-US" dirty="0" smtClean="0"/>
              <a:t>9:1)</a:t>
            </a:r>
          </a:p>
          <a:p>
            <a:pPr>
              <a:buNone/>
            </a:pPr>
            <a:r>
              <a:rPr lang="en-US" dirty="0"/>
              <a:t>II. THE INSANITY (9:2-6, 11-12)</a:t>
            </a:r>
          </a:p>
          <a:p>
            <a:pPr>
              <a:buNone/>
            </a:pPr>
            <a:r>
              <a:rPr lang="en-US" dirty="0"/>
              <a:t>III. THE INSTRUCTIONS (9:7-10</a:t>
            </a:r>
            <a:r>
              <a:rPr lang="en-US" dirty="0" smtClean="0"/>
              <a:t>)</a:t>
            </a:r>
          </a:p>
          <a:p>
            <a:pPr>
              <a:buNone/>
            </a:pPr>
            <a:r>
              <a:rPr lang="en-US" dirty="0"/>
              <a:t>IV. THE ILLUSTRATION (9:13-18)</a:t>
            </a:r>
          </a:p>
          <a:p>
            <a:pPr>
              <a:buNone/>
            </a:pPr>
            <a:endParaRPr lang="en-US" dirty="0"/>
          </a:p>
          <a:p>
            <a:endParaRPr lang="en-US" dirty="0" smtClean="0"/>
          </a:p>
          <a:p>
            <a:endParaRPr lang="en-US" dirty="0"/>
          </a:p>
        </p:txBody>
      </p:sp>
      <p:sp>
        <p:nvSpPr>
          <p:cNvPr id="2" name="Title 1"/>
          <p:cNvSpPr>
            <a:spLocks noGrp="1"/>
          </p:cNvSpPr>
          <p:nvPr>
            <p:ph type="title"/>
          </p:nvPr>
        </p:nvSpPr>
        <p:spPr/>
        <p:txBody>
          <a:bodyPr/>
          <a:lstStyle/>
          <a:p>
            <a:r>
              <a:rPr lang="en-US" dirty="0" smtClean="0"/>
              <a:t>Chapter 9 Outline</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aseline="30000" dirty="0" smtClean="0"/>
              <a:t>1</a:t>
            </a:r>
            <a:r>
              <a:rPr lang="en-US" dirty="0" smtClean="0"/>
              <a:t> For I considered all this in my heart, so that I could declare it all: that the righteous and the wise and their works </a:t>
            </a:r>
            <a:r>
              <a:rPr lang="en-US" i="1" dirty="0" smtClean="0"/>
              <a:t>are</a:t>
            </a:r>
            <a:r>
              <a:rPr lang="en-US" dirty="0" smtClean="0"/>
              <a:t> in the hand of God. </a:t>
            </a:r>
            <a:endParaRPr lang="en-US" dirty="0"/>
          </a:p>
        </p:txBody>
      </p:sp>
      <p:sp>
        <p:nvSpPr>
          <p:cNvPr id="2" name="Title 1"/>
          <p:cNvSpPr>
            <a:spLocks noGrp="1"/>
          </p:cNvSpPr>
          <p:nvPr>
            <p:ph type="title"/>
          </p:nvPr>
        </p:nvSpPr>
        <p:spPr/>
        <p:txBody>
          <a:bodyPr>
            <a:normAutofit fontScale="90000"/>
          </a:bodyPr>
          <a:lstStyle/>
          <a:p>
            <a:r>
              <a:rPr lang="en-US" dirty="0" smtClean="0"/>
              <a:t/>
            </a:r>
            <a:br>
              <a:rPr lang="en-US" dirty="0" smtClean="0"/>
            </a:br>
            <a:r>
              <a:rPr lang="en-US" dirty="0"/>
              <a:t/>
            </a:r>
            <a:br>
              <a:rPr lang="en-US" dirty="0"/>
            </a:br>
            <a:r>
              <a:rPr lang="en-US" dirty="0" smtClean="0"/>
              <a:t> I.THE INFINITE ONE </a:t>
            </a:r>
            <a:r>
              <a:rPr lang="en-US" dirty="0"/>
              <a:t> </a:t>
            </a:r>
            <a:br>
              <a:rPr lang="en-US" dirty="0"/>
            </a:br>
            <a:endParaRPr 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i="1" dirty="0" smtClean="0"/>
              <a:t>Seven </a:t>
            </a:r>
            <a:r>
              <a:rPr lang="en-US" b="1" i="1" dirty="0"/>
              <a:t>times shall pass over you, till you know that the Most High rules in the kingdom of men, and gives it to whomever He chooses.? </a:t>
            </a:r>
            <a:r>
              <a:rPr lang="en-US" dirty="0"/>
              <a:t>(Daniel 4:25b) </a:t>
            </a:r>
          </a:p>
          <a:p>
            <a:r>
              <a:rPr lang="en-US" b="1" i="1" dirty="0" smtClean="0"/>
              <a:t>'This </a:t>
            </a:r>
            <a:r>
              <a:rPr lang="en-US" b="1" i="1" dirty="0"/>
              <a:t>decision is by the decree of the watchers, and the sentence by the word of the holy ones, in order that the living may know that the Most High rules in the kingdom of men, gives it to whomever He will, and sets over it the lowest of men.'</a:t>
            </a:r>
            <a:r>
              <a:rPr lang="en-US" b="1" dirty="0"/>
              <a:t> </a:t>
            </a:r>
            <a:r>
              <a:rPr lang="en-US" dirty="0"/>
              <a:t>(Daniel 4:17) </a:t>
            </a:r>
          </a:p>
        </p:txBody>
      </p:sp>
      <p:sp>
        <p:nvSpPr>
          <p:cNvPr id="2" name="Title 1"/>
          <p:cNvSpPr>
            <a:spLocks noGrp="1"/>
          </p:cNvSpPr>
          <p:nvPr>
            <p:ph type="title"/>
          </p:nvPr>
        </p:nvSpPr>
        <p:spPr/>
        <p:txBody>
          <a:bodyPr>
            <a:normAutofit fontScale="90000"/>
          </a:bodyPr>
          <a:lstStyle/>
          <a:p>
            <a:r>
              <a:rPr lang="en-US" dirty="0" smtClean="0"/>
              <a:t>The affairs of all people are in the hands of God</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So too writes the Psalmist: </a:t>
            </a:r>
          </a:p>
          <a:p>
            <a:pPr lvl="1"/>
            <a:r>
              <a:rPr lang="en-US" b="1" i="1" dirty="0" smtClean="0"/>
              <a:t>For exaltation comes neither from the east nor from the west nor from the south. But God is the Judge: He puts down one, and exalts another. </a:t>
            </a:r>
            <a:r>
              <a:rPr lang="en-US" dirty="0" smtClean="0"/>
              <a:t>(Psalms 75:6-7) </a:t>
            </a:r>
          </a:p>
          <a:p>
            <a:r>
              <a:rPr lang="en-US" dirty="0" smtClean="0"/>
              <a:t>Jesus emphasized the same truth before the Roman ruler and governor, Pontius Pilate, when He said: </a:t>
            </a:r>
          </a:p>
          <a:p>
            <a:pPr lvl="1"/>
            <a:r>
              <a:rPr lang="en-US" b="1" i="1" dirty="0" smtClean="0"/>
              <a:t>"You could have no power at all against Me unless it had been given you from above." </a:t>
            </a:r>
            <a:r>
              <a:rPr lang="en-US" dirty="0" smtClean="0"/>
              <a:t>(John 19:11)</a:t>
            </a:r>
          </a:p>
        </p:txBody>
      </p:sp>
      <p:sp>
        <p:nvSpPr>
          <p:cNvPr id="3" name="Title 2"/>
          <p:cNvSpPr>
            <a:spLocks noGrp="1"/>
          </p:cNvSpPr>
          <p:nvPr>
            <p:ph type="title"/>
          </p:nvPr>
        </p:nvSpPr>
        <p:spPr/>
        <p:txBody>
          <a:bodyPr>
            <a:normAutofit fontScale="90000"/>
          </a:bodyPr>
          <a:lstStyle/>
          <a:p>
            <a:r>
              <a:rPr lang="en-US" dirty="0" smtClean="0"/>
              <a:t>The affairs of all people are in the hands of God Cont</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2500" lnSpcReduction="20000"/>
          </a:bodyPr>
          <a:lstStyle/>
          <a:p>
            <a:r>
              <a:rPr lang="en-US" baseline="30000" dirty="0" smtClean="0"/>
              <a:t>2</a:t>
            </a:r>
            <a:r>
              <a:rPr lang="en-US" dirty="0" smtClean="0"/>
              <a:t> All things </a:t>
            </a:r>
            <a:r>
              <a:rPr lang="en-US" i="1" dirty="0" smtClean="0"/>
              <a:t>come</a:t>
            </a:r>
            <a:r>
              <a:rPr lang="en-US" dirty="0" smtClean="0"/>
              <a:t> alike to all: One event </a:t>
            </a:r>
            <a:r>
              <a:rPr lang="en-US" i="1" dirty="0" smtClean="0"/>
              <a:t>happens</a:t>
            </a:r>
            <a:r>
              <a:rPr lang="en-US" dirty="0" smtClean="0"/>
              <a:t> to the righteous and the wicked;   To the good, the clean, and the unclean;  To him who sacrifices and him who does not sacrifice.  As is the good, so </a:t>
            </a:r>
            <a:r>
              <a:rPr lang="en-US" i="1" dirty="0" smtClean="0"/>
              <a:t>is</a:t>
            </a:r>
            <a:r>
              <a:rPr lang="en-US" dirty="0" smtClean="0"/>
              <a:t> the sinner; He who takes an oath as </a:t>
            </a:r>
            <a:r>
              <a:rPr lang="en-US" i="1" dirty="0" smtClean="0"/>
              <a:t>he</a:t>
            </a:r>
            <a:r>
              <a:rPr lang="en-US" dirty="0" smtClean="0"/>
              <a:t> who fears an oath.</a:t>
            </a:r>
          </a:p>
          <a:p>
            <a:r>
              <a:rPr lang="en-US" dirty="0" smtClean="0"/>
              <a:t>  </a:t>
            </a:r>
            <a:r>
              <a:rPr lang="en-US" baseline="30000" dirty="0" smtClean="0"/>
              <a:t>3</a:t>
            </a:r>
            <a:r>
              <a:rPr lang="en-US" dirty="0" smtClean="0"/>
              <a:t> This </a:t>
            </a:r>
            <a:r>
              <a:rPr lang="en-US" i="1" dirty="0" smtClean="0"/>
              <a:t>is</a:t>
            </a:r>
            <a:r>
              <a:rPr lang="en-US" dirty="0" smtClean="0"/>
              <a:t> an evil in all that is done under the sun: that one thing </a:t>
            </a:r>
            <a:r>
              <a:rPr lang="en-US" i="1" dirty="0" smtClean="0"/>
              <a:t>happens</a:t>
            </a:r>
            <a:r>
              <a:rPr lang="en-US" dirty="0" smtClean="0"/>
              <a:t> to all. Truly the hearts of the sons of men are full of evil; madness </a:t>
            </a:r>
            <a:r>
              <a:rPr lang="en-US" i="1" dirty="0" smtClean="0"/>
              <a:t>is</a:t>
            </a:r>
            <a:r>
              <a:rPr lang="en-US" dirty="0" smtClean="0"/>
              <a:t> in their hearts while they live, and after that </a:t>
            </a:r>
            <a:r>
              <a:rPr lang="en-US" i="1" dirty="0" smtClean="0"/>
              <a:t>they go</a:t>
            </a:r>
            <a:r>
              <a:rPr lang="en-US" dirty="0" smtClean="0"/>
              <a:t> to the dead. </a:t>
            </a:r>
            <a:r>
              <a:rPr lang="en-US" baseline="30000" dirty="0" smtClean="0"/>
              <a:t>4</a:t>
            </a:r>
            <a:r>
              <a:rPr lang="en-US" dirty="0" smtClean="0"/>
              <a:t> But for him who is joined to all the living there is hope, for a living dog is better than a dead lion.</a:t>
            </a:r>
            <a:br>
              <a:rPr lang="en-US" dirty="0" smtClean="0"/>
            </a:br>
            <a:r>
              <a:rPr lang="en-US" baseline="30000" dirty="0" smtClean="0"/>
              <a:t>5</a:t>
            </a:r>
            <a:r>
              <a:rPr lang="en-US" dirty="0" smtClean="0"/>
              <a:t> For the living know that they will die; But the dead know nothing, </a:t>
            </a:r>
            <a:br>
              <a:rPr lang="en-US" dirty="0" smtClean="0"/>
            </a:br>
            <a:r>
              <a:rPr lang="en-US" dirty="0" smtClean="0"/>
              <a:t>And they have no more reward, For the memory of them is forgotten. </a:t>
            </a:r>
            <a:br>
              <a:rPr lang="en-US" dirty="0" smtClean="0"/>
            </a:br>
            <a:r>
              <a:rPr lang="en-US" baseline="30000" dirty="0" smtClean="0"/>
              <a:t>6</a:t>
            </a:r>
            <a:r>
              <a:rPr lang="en-US" dirty="0" smtClean="0"/>
              <a:t> Also their love, their hatred, and their envy have now perished; </a:t>
            </a:r>
            <a:br>
              <a:rPr lang="en-US" dirty="0" smtClean="0"/>
            </a:br>
            <a:r>
              <a:rPr lang="en-US" dirty="0" smtClean="0"/>
              <a:t>Nevermore will they have a share . In anything done under the sun. </a:t>
            </a:r>
            <a:br>
              <a:rPr lang="en-US" dirty="0" smtClean="0"/>
            </a:br>
            <a:r>
              <a:rPr lang="en-US" dirty="0" smtClean="0"/>
              <a:t/>
            </a:r>
            <a:br>
              <a:rPr lang="en-US" dirty="0" smtClean="0"/>
            </a:br>
            <a:endParaRPr lang="en-US" dirty="0"/>
          </a:p>
        </p:txBody>
      </p:sp>
      <p:sp>
        <p:nvSpPr>
          <p:cNvPr id="2" name="Title 1"/>
          <p:cNvSpPr>
            <a:spLocks noGrp="1"/>
          </p:cNvSpPr>
          <p:nvPr>
            <p:ph type="title"/>
          </p:nvPr>
        </p:nvSpPr>
        <p:spPr/>
        <p:txBody>
          <a:bodyPr>
            <a:normAutofit fontScale="90000"/>
          </a:bodyPr>
          <a:lstStyle/>
          <a:p>
            <a:r>
              <a:rPr lang="en-US" dirty="0"/>
              <a:t>II. THE INSANITY (9:2-6, 11-12)</a:t>
            </a:r>
            <a:br>
              <a:rPr lang="en-US" dirty="0"/>
            </a:b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buNone/>
            </a:pPr>
            <a:r>
              <a:rPr lang="en-US" baseline="30000" dirty="0" smtClean="0"/>
              <a:t>11</a:t>
            </a:r>
            <a:r>
              <a:rPr lang="en-US" dirty="0" smtClean="0"/>
              <a:t> I returned and saw under the sun that—  The race </a:t>
            </a:r>
            <a:r>
              <a:rPr lang="en-US" i="1" dirty="0" smtClean="0"/>
              <a:t>is</a:t>
            </a:r>
            <a:r>
              <a:rPr lang="en-US" dirty="0" smtClean="0"/>
              <a:t> not to the swift,  Nor the battle to the strong,  Nor bread to the wise, Nor riches to men of understanding, Nor favor to men of skill; But time and chance happen to them all. </a:t>
            </a:r>
          </a:p>
          <a:p>
            <a:pPr>
              <a:buNone/>
            </a:pPr>
            <a:r>
              <a:rPr lang="en-US" dirty="0" smtClean="0"/>
              <a:t> </a:t>
            </a:r>
            <a:r>
              <a:rPr lang="en-US" baseline="30000" dirty="0" smtClean="0"/>
              <a:t>12</a:t>
            </a:r>
            <a:r>
              <a:rPr lang="en-US" dirty="0" smtClean="0"/>
              <a:t> For man also does not know his time:  Like fish taken in a cruel net,  Like birds caught in a snare,  So the sons of men </a:t>
            </a:r>
            <a:r>
              <a:rPr lang="en-US" i="1" dirty="0" smtClean="0"/>
              <a:t>are</a:t>
            </a:r>
            <a:r>
              <a:rPr lang="en-US" dirty="0" smtClean="0"/>
              <a:t> snared in an evil time,  When it falls suddenly upon them. </a:t>
            </a:r>
            <a:br>
              <a:rPr lang="en-US" dirty="0" smtClean="0"/>
            </a:br>
            <a:endParaRPr lang="en-US" dirty="0"/>
          </a:p>
        </p:txBody>
      </p:sp>
      <p:sp>
        <p:nvSpPr>
          <p:cNvPr id="2" name="Title 1"/>
          <p:cNvSpPr>
            <a:spLocks noGrp="1"/>
          </p:cNvSpPr>
          <p:nvPr>
            <p:ph type="title"/>
          </p:nvPr>
        </p:nvSpPr>
        <p:spPr/>
        <p:txBody>
          <a:bodyPr>
            <a:normAutofit fontScale="90000"/>
          </a:bodyPr>
          <a:lstStyle/>
          <a:p>
            <a:r>
              <a:rPr lang="en-US" dirty="0" smtClean="0"/>
              <a:t>II. THE INSANITY (9:2-6, 11-12)</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dirty="0" smtClean="0"/>
              <a:t>1</a:t>
            </a:r>
            <a:r>
              <a:rPr lang="en-US" i="1" dirty="0"/>
              <a:t>. </a:t>
            </a:r>
            <a:r>
              <a:rPr lang="en-US" b="1" i="1" dirty="0"/>
              <a:t>The living knows they will die </a:t>
            </a:r>
            <a:r>
              <a:rPr lang="en-US" i="1" dirty="0" smtClean="0"/>
              <a:t>.</a:t>
            </a:r>
          </a:p>
          <a:p>
            <a:pPr>
              <a:buNone/>
            </a:pPr>
            <a:r>
              <a:rPr lang="en-US" dirty="0" smtClean="0"/>
              <a:t>   We know we will physically die one day, but if we die without God in our hearts, we will have no reward (eternal life) and will be forgotten by those who do.</a:t>
            </a:r>
            <a:endParaRPr lang="en-US" dirty="0"/>
          </a:p>
          <a:p>
            <a:pPr lvl="1"/>
            <a:r>
              <a:rPr lang="en-US" dirty="0"/>
              <a:t>Luke 23:43 </a:t>
            </a:r>
            <a:r>
              <a:rPr lang="en-US" dirty="0" smtClean="0"/>
              <a:t>And </a:t>
            </a:r>
            <a:r>
              <a:rPr lang="en-US" dirty="0"/>
              <a:t>Jesus said to him, “Assuredly, I say to you, today you will be with Me in Paradise</a:t>
            </a:r>
            <a:r>
              <a:rPr lang="en-US" dirty="0" smtClean="0"/>
              <a:t>.”</a:t>
            </a:r>
          </a:p>
          <a:p>
            <a:pPr lvl="1"/>
            <a:r>
              <a:rPr lang="en-US" dirty="0" smtClean="0"/>
              <a:t>2 </a:t>
            </a:r>
            <a:r>
              <a:rPr lang="en-US" dirty="0" err="1"/>
              <a:t>Cor</a:t>
            </a:r>
            <a:r>
              <a:rPr lang="en-US" dirty="0"/>
              <a:t> </a:t>
            </a:r>
            <a:r>
              <a:rPr lang="en-US" dirty="0" smtClean="0"/>
              <a:t>5:8 We </a:t>
            </a:r>
            <a:r>
              <a:rPr lang="en-US" dirty="0"/>
              <a:t>are confident, yes, well pleased rather to be absent from the body and to be present with the Lord</a:t>
            </a:r>
            <a:r>
              <a:rPr lang="en-US" dirty="0" smtClean="0"/>
              <a:t>.</a:t>
            </a:r>
            <a:endParaRPr lang="en-US" dirty="0"/>
          </a:p>
          <a:p>
            <a:r>
              <a:rPr lang="en-US" dirty="0"/>
              <a:t>2</a:t>
            </a:r>
            <a:r>
              <a:rPr lang="en-US" i="1" dirty="0"/>
              <a:t>. </a:t>
            </a:r>
            <a:r>
              <a:rPr lang="en-US" b="1" i="1" dirty="0"/>
              <a:t>The dead know nothing at all </a:t>
            </a:r>
            <a:r>
              <a:rPr lang="en-US" dirty="0" smtClean="0"/>
              <a:t>.</a:t>
            </a:r>
            <a:r>
              <a:rPr lang="en-US" dirty="0"/>
              <a:t> </a:t>
            </a:r>
          </a:p>
          <a:p>
            <a:pPr lvl="1"/>
            <a:r>
              <a:rPr lang="en-US" dirty="0"/>
              <a:t>When you die you have no more chance to gain reward in heaven that the only chance was when you were alive, when you die you will either go to heaven or hell.</a:t>
            </a:r>
          </a:p>
          <a:p>
            <a:pPr lvl="1"/>
            <a:r>
              <a:rPr lang="en-US" dirty="0"/>
              <a:t>The reference of the dead means those that are spiritually dead. Being in this flesh, </a:t>
            </a:r>
          </a:p>
          <a:p>
            <a:pPr>
              <a:buNone/>
            </a:pPr>
            <a:endParaRPr lang="en-US" dirty="0"/>
          </a:p>
          <a:p>
            <a:endParaRPr lang="en-US" dirty="0"/>
          </a:p>
        </p:txBody>
      </p:sp>
      <p:sp>
        <p:nvSpPr>
          <p:cNvPr id="2" name="Title 1"/>
          <p:cNvSpPr>
            <a:spLocks noGrp="1"/>
          </p:cNvSpPr>
          <p:nvPr>
            <p:ph type="title"/>
          </p:nvPr>
        </p:nvSpPr>
        <p:spPr>
          <a:xfrm>
            <a:off x="152400" y="274638"/>
            <a:ext cx="8991600" cy="1143000"/>
          </a:xfrm>
        </p:spPr>
        <p:txBody>
          <a:bodyPr>
            <a:normAutofit fontScale="90000"/>
          </a:bodyPr>
          <a:lstStyle/>
          <a:p>
            <a:r>
              <a:rPr lang="en-US" b="1" dirty="0" smtClean="0"/>
              <a:t/>
            </a:r>
            <a:br>
              <a:rPr lang="en-US" b="1" dirty="0" smtClean="0"/>
            </a:br>
            <a:r>
              <a:rPr lang="en-US" dirty="0" smtClean="0"/>
              <a:t> II. THE INSANITY </a:t>
            </a:r>
            <a:r>
              <a:rPr lang="en-US" b="1" dirty="0" smtClean="0"/>
              <a:t/>
            </a:r>
            <a:br>
              <a:rPr lang="en-US" b="1" dirty="0" smtClean="0"/>
            </a:br>
            <a:r>
              <a:rPr lang="en-US" sz="3100" b="1" dirty="0" smtClean="0"/>
              <a:t>A. Death ends every person's life</a:t>
            </a:r>
            <a:r>
              <a:rPr lang="en-US" sz="3100" dirty="0" smtClean="0"/>
              <a:t>(9:2-6).</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Behold</a:t>
            </a:r>
            <a:r>
              <a:rPr lang="en-US" dirty="0"/>
              <a:t>, I am about to stand before the Just Judge terrified and trembling because of my many sins. For a life spent in pleasures deserves condemnation. </a:t>
            </a:r>
            <a:r>
              <a:rPr lang="en-US" sz="3200" b="1" dirty="0"/>
              <a:t>But repent, O my soul, so long as you dwell on this earth, for inside the grave, dust does not praise. And among the dead, no one remembers, neither in </a:t>
            </a:r>
            <a:r>
              <a:rPr lang="en-US" sz="3200" b="1" dirty="0" err="1"/>
              <a:t>hades</a:t>
            </a:r>
            <a:r>
              <a:rPr lang="en-US" sz="3200" b="1" dirty="0"/>
              <a:t>, does anyone give thanks</a:t>
            </a:r>
            <a:r>
              <a:rPr lang="en-US" dirty="0"/>
              <a:t>. Therefore arise from the slumber of laziness, and entreat the Savior, repenting and saying, “God, have mercy on me and save me.”</a:t>
            </a:r>
          </a:p>
        </p:txBody>
      </p:sp>
      <p:sp>
        <p:nvSpPr>
          <p:cNvPr id="2" name="Title 1"/>
          <p:cNvSpPr>
            <a:spLocks noGrp="1"/>
          </p:cNvSpPr>
          <p:nvPr>
            <p:ph type="title"/>
          </p:nvPr>
        </p:nvSpPr>
        <p:spPr/>
        <p:txBody>
          <a:bodyPr>
            <a:normAutofit fontScale="90000"/>
          </a:bodyPr>
          <a:lstStyle/>
          <a:p>
            <a:r>
              <a:rPr lang="en-US" b="1" dirty="0"/>
              <a:t>12th Hour (Retiring) - </a:t>
            </a:r>
            <a:r>
              <a:rPr lang="en-US" b="1" dirty="0" err="1"/>
              <a:t>Compline</a:t>
            </a:r>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a:t>If life were everlasting, and this world ever-existing, you would have an excuse, O my soul. But if your wicked deeds and ugly evils were exposed before the Just Judge, what answer would you give while you are lying on the bed of sins, negligent in disciplining the flesh!? O Christ our God, before Your awesome seat of </a:t>
            </a:r>
            <a:r>
              <a:rPr lang="en-US" dirty="0" smtClean="0"/>
              <a:t>judgment </a:t>
            </a:r>
            <a:r>
              <a:rPr lang="en-US" dirty="0"/>
              <a:t>I am terrified, and before Your council of </a:t>
            </a:r>
            <a:r>
              <a:rPr lang="en-US" dirty="0" smtClean="0"/>
              <a:t>judgment </a:t>
            </a:r>
            <a:r>
              <a:rPr lang="en-US" dirty="0"/>
              <a:t>I submit, and from the Light of Your divine radiance I tremble, I, the wretched and defiled, who lies on my bed, negligent in my life. But I take example of the Publican</a:t>
            </a:r>
            <a:r>
              <a:rPr lang="en-US" b="1" dirty="0"/>
              <a:t>, beating my chest and saying, “O God, forgive me and have mercy on me, a sinner.”</a:t>
            </a:r>
          </a:p>
        </p:txBody>
      </p:sp>
      <p:sp>
        <p:nvSpPr>
          <p:cNvPr id="2" name="Title 1"/>
          <p:cNvSpPr>
            <a:spLocks noGrp="1"/>
          </p:cNvSpPr>
          <p:nvPr>
            <p:ph type="title"/>
          </p:nvPr>
        </p:nvSpPr>
        <p:spPr/>
        <p:txBody>
          <a:bodyPr>
            <a:normAutofit fontScale="90000"/>
          </a:bodyPr>
          <a:lstStyle/>
          <a:p>
            <a:r>
              <a:rPr lang="en-US" b="1" dirty="0"/>
              <a:t>12th Hour (Retiring) - </a:t>
            </a:r>
            <a:r>
              <a:rPr lang="en-US" b="1" dirty="0" err="1"/>
              <a:t>Compline</a:t>
            </a: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en-US" dirty="0" smtClean="0"/>
              <a:t>1</a:t>
            </a:r>
            <a:r>
              <a:rPr lang="en-US" dirty="0"/>
              <a:t>. </a:t>
            </a:r>
            <a:r>
              <a:rPr lang="en-US" i="1" dirty="0"/>
              <a:t>The swift do not always win the race </a:t>
            </a:r>
            <a:r>
              <a:rPr lang="en-US" dirty="0"/>
              <a:t>(9:11a).</a:t>
            </a:r>
          </a:p>
          <a:p>
            <a:pPr lvl="1"/>
            <a:r>
              <a:rPr lang="en-US" dirty="0"/>
              <a:t>All our carefully laid plans have fallen apart; all our dreams that we had what it took to succeed in some particular area of life crumbled, and we could not understand why.</a:t>
            </a:r>
          </a:p>
          <a:p>
            <a:r>
              <a:rPr lang="en-US" dirty="0" smtClean="0"/>
              <a:t>2</a:t>
            </a:r>
            <a:r>
              <a:rPr lang="en-US" i="1" dirty="0"/>
              <a:t>. The strong do not always win the battle </a:t>
            </a:r>
            <a:r>
              <a:rPr lang="en-US" dirty="0"/>
              <a:t>(9:11b</a:t>
            </a:r>
            <a:r>
              <a:rPr lang="en-US" dirty="0" smtClean="0"/>
              <a:t>).</a:t>
            </a:r>
          </a:p>
          <a:p>
            <a:pPr lvl="1"/>
            <a:r>
              <a:rPr lang="en-US" b="1" dirty="0" smtClean="0"/>
              <a:t>David </a:t>
            </a:r>
            <a:r>
              <a:rPr lang="en-US" b="1" dirty="0"/>
              <a:t>and </a:t>
            </a:r>
            <a:r>
              <a:rPr lang="en-US" b="1" dirty="0" smtClean="0"/>
              <a:t>Goliath </a:t>
            </a:r>
            <a:r>
              <a:rPr lang="en-US" dirty="0" smtClean="0"/>
              <a:t>1 </a:t>
            </a:r>
            <a:r>
              <a:rPr lang="en-US" dirty="0"/>
              <a:t>Samuel 17-45 “Then David said to the Philistine, “You come to me with a sword, with a spear, and with a javelin. But I come to you in the name of the LORD of hosts, the God of the armies of Israel, whom you have defied. </a:t>
            </a:r>
            <a:r>
              <a:rPr lang="en-US" b="1" baseline="30000" dirty="0"/>
              <a:t>46</a:t>
            </a:r>
            <a:r>
              <a:rPr lang="en-US" dirty="0"/>
              <a:t> This day the LORD will deliver you into my hand</a:t>
            </a:r>
            <a:r>
              <a:rPr lang="en-US" dirty="0" smtClean="0"/>
              <a:t>”</a:t>
            </a:r>
            <a:endParaRPr lang="en-US" dirty="0"/>
          </a:p>
          <a:p>
            <a:pPr>
              <a:buNone/>
            </a:pPr>
            <a:r>
              <a:rPr lang="en-US" dirty="0"/>
              <a:t> </a:t>
            </a:r>
          </a:p>
          <a:p>
            <a:endParaRPr lang="en-US" dirty="0"/>
          </a:p>
        </p:txBody>
      </p:sp>
      <p:sp>
        <p:nvSpPr>
          <p:cNvPr id="2" name="Title 1"/>
          <p:cNvSpPr>
            <a:spLocks noGrp="1"/>
          </p:cNvSpPr>
          <p:nvPr>
            <p:ph type="title"/>
          </p:nvPr>
        </p:nvSpPr>
        <p:spPr/>
        <p:txBody>
          <a:bodyPr>
            <a:normAutofit fontScale="90000"/>
          </a:bodyPr>
          <a:lstStyle/>
          <a:p>
            <a:r>
              <a:rPr lang="en-US" b="1" dirty="0" smtClean="0"/>
              <a:t/>
            </a:r>
            <a:br>
              <a:rPr lang="en-US" b="1" dirty="0" smtClean="0"/>
            </a:br>
            <a:r>
              <a:rPr lang="en-US" dirty="0" smtClean="0"/>
              <a:t> II. THE INSANITY </a:t>
            </a:r>
            <a:r>
              <a:rPr lang="en-US" b="1" dirty="0" smtClean="0"/>
              <a:t/>
            </a:r>
            <a:br>
              <a:rPr lang="en-US" b="1" dirty="0" smtClean="0"/>
            </a:br>
            <a:r>
              <a:rPr lang="en-US" sz="2700" b="1" dirty="0" smtClean="0"/>
              <a:t>B. God controls every person's life </a:t>
            </a:r>
            <a:r>
              <a:rPr lang="en-US" sz="2700" dirty="0" smtClean="0"/>
              <a:t>(9:11).</a:t>
            </a:r>
            <a:br>
              <a:rPr lang="en-US" sz="2700" dirty="0" smtClean="0"/>
            </a:br>
            <a:endParaRPr lang="en-US" sz="27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t1.gstatic.com/images?q=tbn:4rL1RVhznffTcM:http://frmilovan.files.wordpress.com/2009/03/125.jpg">
            <a:hlinkClick r:id="rId2"/>
          </p:cNvPr>
          <p:cNvPicPr>
            <a:picLocks noChangeAspect="1" noChangeArrowheads="1"/>
          </p:cNvPicPr>
          <p:nvPr/>
        </p:nvPicPr>
        <p:blipFill>
          <a:blip r:embed="rId3" cstate="print"/>
          <a:srcRect/>
          <a:stretch>
            <a:fillRect/>
          </a:stretch>
        </p:blipFill>
        <p:spPr bwMode="auto">
          <a:xfrm>
            <a:off x="304800" y="152400"/>
            <a:ext cx="3810000" cy="3429000"/>
          </a:xfrm>
          <a:prstGeom prst="rect">
            <a:avLst/>
          </a:prstGeom>
          <a:noFill/>
        </p:spPr>
      </p:pic>
      <p:pic>
        <p:nvPicPr>
          <p:cNvPr id="3076" name="Picture 4" descr="http://t0.gstatic.com/images?q=tbn:GOHMTzIe_NgbaM:http://www.comeandseeicons.com/l/inp15.jpg">
            <a:hlinkClick r:id="rId4"/>
          </p:cNvPr>
          <p:cNvPicPr>
            <a:picLocks noChangeAspect="1" noChangeArrowheads="1"/>
          </p:cNvPicPr>
          <p:nvPr/>
        </p:nvPicPr>
        <p:blipFill>
          <a:blip r:embed="rId5" cstate="print"/>
          <a:srcRect/>
          <a:stretch>
            <a:fillRect/>
          </a:stretch>
        </p:blipFill>
        <p:spPr bwMode="auto">
          <a:xfrm>
            <a:off x="5562600" y="3505200"/>
            <a:ext cx="3276600" cy="35814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3</a:t>
            </a:r>
            <a:r>
              <a:rPr lang="en-US" i="1" dirty="0"/>
              <a:t>. The smart do not always acquire the wealth </a:t>
            </a:r>
            <a:r>
              <a:rPr lang="en-US" dirty="0"/>
              <a:t>(9:11c</a:t>
            </a:r>
            <a:r>
              <a:rPr lang="en-US" dirty="0" smtClean="0"/>
              <a:t>).</a:t>
            </a:r>
          </a:p>
          <a:p>
            <a:endParaRPr lang="en-US" dirty="0" smtClean="0"/>
          </a:p>
          <a:p>
            <a:r>
              <a:rPr lang="en-US" dirty="0" smtClean="0"/>
              <a:t>There </a:t>
            </a:r>
            <a:r>
              <a:rPr lang="en-US" dirty="0"/>
              <a:t>are elements of circumstance that have to fall together even before someone with great abilities can accomplish his or her goals.</a:t>
            </a:r>
          </a:p>
          <a:p>
            <a:pPr>
              <a:buNone/>
            </a:pPr>
            <a:endParaRPr lang="en-US" dirty="0"/>
          </a:p>
          <a:p>
            <a:endParaRPr lang="en-US" dirty="0"/>
          </a:p>
        </p:txBody>
      </p:sp>
      <p:sp>
        <p:nvSpPr>
          <p:cNvPr id="2" name="Title 1"/>
          <p:cNvSpPr>
            <a:spLocks noGrp="1"/>
          </p:cNvSpPr>
          <p:nvPr>
            <p:ph type="title"/>
          </p:nvPr>
        </p:nvSpPr>
        <p:spPr>
          <a:xfrm>
            <a:off x="381000" y="228600"/>
            <a:ext cx="8229600" cy="1143000"/>
          </a:xfrm>
        </p:spPr>
        <p:txBody>
          <a:bodyPr>
            <a:normAutofit fontScale="90000"/>
          </a:bodyPr>
          <a:lstStyle/>
          <a:p>
            <a:r>
              <a:rPr lang="en-US" dirty="0" smtClean="0"/>
              <a:t> </a:t>
            </a:r>
            <a:br>
              <a:rPr lang="en-US" dirty="0" smtClean="0"/>
            </a:br>
            <a:r>
              <a:rPr lang="en-US" dirty="0" smtClean="0"/>
              <a:t>II. THE INSANITY </a:t>
            </a:r>
            <a:br>
              <a:rPr lang="en-US" dirty="0" smtClean="0"/>
            </a:br>
            <a:r>
              <a:rPr lang="en-US" sz="2700" dirty="0" smtClean="0"/>
              <a:t>B. God controls every person's life (9:11) Cont.</a:t>
            </a:r>
            <a:r>
              <a:rPr lang="en-US" sz="4400" dirty="0" smtClean="0"/>
              <a:t/>
            </a:r>
            <a:br>
              <a:rPr lang="en-US" sz="4400" dirty="0" smtClean="0"/>
            </a:br>
            <a:endParaRPr lang="en-US"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smtClean="0"/>
              <a:t> </a:t>
            </a:r>
            <a:r>
              <a:rPr lang="en-US" baseline="30000" dirty="0" smtClean="0"/>
              <a:t>7</a:t>
            </a:r>
            <a:r>
              <a:rPr lang="en-US" dirty="0" smtClean="0"/>
              <a:t> Go, eat your bread with joy, And drink your wine with a merry heart; For God has already accepted your works. </a:t>
            </a:r>
          </a:p>
          <a:p>
            <a:r>
              <a:rPr lang="en-US" baseline="30000" dirty="0" smtClean="0"/>
              <a:t>8</a:t>
            </a:r>
            <a:r>
              <a:rPr lang="en-US" dirty="0" smtClean="0"/>
              <a:t> Let your garments always be white, And let your head lack no oil. </a:t>
            </a:r>
          </a:p>
          <a:p>
            <a:r>
              <a:rPr lang="en-US" dirty="0" smtClean="0"/>
              <a:t> </a:t>
            </a:r>
            <a:r>
              <a:rPr lang="en-US" baseline="30000" dirty="0" smtClean="0"/>
              <a:t>9</a:t>
            </a:r>
            <a:r>
              <a:rPr lang="en-US" dirty="0" smtClean="0"/>
              <a:t> Live joyfully with the wife whom you love all the days of your vain life which He has given you under the sun, all your days of vanity; for that </a:t>
            </a:r>
            <a:r>
              <a:rPr lang="en-US" i="1" dirty="0" smtClean="0"/>
              <a:t>is</a:t>
            </a:r>
            <a:r>
              <a:rPr lang="en-US" dirty="0" smtClean="0"/>
              <a:t> your portion in life, and in the labor which you perform under the sun.</a:t>
            </a:r>
          </a:p>
          <a:p>
            <a:r>
              <a:rPr lang="en-US" baseline="30000" dirty="0" smtClean="0"/>
              <a:t>10</a:t>
            </a:r>
            <a:r>
              <a:rPr lang="en-US" dirty="0" smtClean="0"/>
              <a:t> Whatever your hand finds to do, do </a:t>
            </a:r>
            <a:r>
              <a:rPr lang="en-US" i="1" dirty="0" smtClean="0"/>
              <a:t>it</a:t>
            </a:r>
            <a:r>
              <a:rPr lang="en-US" dirty="0" smtClean="0"/>
              <a:t> with your might; for </a:t>
            </a:r>
            <a:r>
              <a:rPr lang="en-US" i="1" dirty="0" smtClean="0"/>
              <a:t>there is</a:t>
            </a:r>
            <a:r>
              <a:rPr lang="en-US" dirty="0" smtClean="0"/>
              <a:t> no work or device or knowledge or wisdom in the grave where you are going.</a:t>
            </a:r>
          </a:p>
          <a:p>
            <a:endParaRPr lang="en-US" dirty="0"/>
          </a:p>
        </p:txBody>
      </p:sp>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III</a:t>
            </a:r>
            <a:r>
              <a:rPr lang="en-US" dirty="0"/>
              <a:t>. THE INSTRUCTIONS (9:7-10)</a:t>
            </a:r>
            <a:br>
              <a:rPr lang="en-US" dirty="0"/>
            </a:b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r>
              <a:rPr lang="en-US" sz="2000" b="1" dirty="0" smtClean="0"/>
              <a:t>"</a:t>
            </a:r>
            <a:r>
              <a:rPr lang="en-US" sz="2000" b="1" dirty="0"/>
              <a:t>Love your wife as Christ loved the Church."(Ephesians 5:25) </a:t>
            </a:r>
            <a:endParaRPr lang="en-US" sz="2000" dirty="0"/>
          </a:p>
          <a:p>
            <a:r>
              <a:rPr lang="en-US" sz="2000" b="1" dirty="0"/>
              <a:t>"Love your wife in the same way you love your body and your life."</a:t>
            </a:r>
            <a:r>
              <a:rPr lang="en-US" sz="2000" dirty="0"/>
              <a:t>(Ephesians 5:28-33</a:t>
            </a:r>
            <a:r>
              <a:rPr lang="en-US" sz="2000" dirty="0" smtClean="0"/>
              <a:t>)</a:t>
            </a:r>
            <a:endParaRPr lang="en-US" sz="2000" dirty="0"/>
          </a:p>
          <a:p>
            <a:r>
              <a:rPr lang="en-US" sz="2000" b="1" dirty="0"/>
              <a:t>"Be considerate as you live with your wife, with </a:t>
            </a:r>
            <a:r>
              <a:rPr lang="en-US" sz="2000" b="1" dirty="0" smtClean="0"/>
              <a:t>respect"</a:t>
            </a:r>
            <a:r>
              <a:rPr lang="en-US" sz="2000" dirty="0" smtClean="0"/>
              <a:t>(</a:t>
            </a:r>
            <a:r>
              <a:rPr lang="en-US" sz="2000" dirty="0"/>
              <a:t>I Peter 3:7)</a:t>
            </a:r>
          </a:p>
          <a:p>
            <a:r>
              <a:rPr lang="en-US" sz="2000" b="1" dirty="0"/>
              <a:t>"Do not be harsh with your wife."</a:t>
            </a:r>
            <a:r>
              <a:rPr lang="en-US" sz="2000" dirty="0"/>
              <a:t>(Colossians 3:19)5</a:t>
            </a:r>
          </a:p>
          <a:p>
            <a:r>
              <a:rPr lang="en-US" sz="2000" b="1" dirty="0"/>
              <a:t>"The husband's body does not belong to him alone but also to his wife."</a:t>
            </a:r>
            <a:r>
              <a:rPr lang="en-US" sz="2000" dirty="0"/>
              <a:t>(I Corinthians 7:3-5)</a:t>
            </a:r>
          </a:p>
          <a:p>
            <a:r>
              <a:rPr lang="en-US" sz="2000" b="1" dirty="0"/>
              <a:t>"Call your wife 'blessed' and praise her."</a:t>
            </a:r>
            <a:r>
              <a:rPr lang="en-US" sz="2000" dirty="0"/>
              <a:t>(Proverbs 31:28-29</a:t>
            </a:r>
            <a:r>
              <a:rPr lang="en-US" sz="2000" dirty="0" smtClean="0"/>
              <a:t>)</a:t>
            </a:r>
            <a:r>
              <a:rPr lang="en-US" sz="2000" b="1" dirty="0" smtClean="0"/>
              <a:t>"</a:t>
            </a:r>
            <a:r>
              <a:rPr lang="en-US" sz="2000" dirty="0" smtClean="0"/>
              <a:t> </a:t>
            </a:r>
            <a:endParaRPr lang="en-US" sz="2000" dirty="0"/>
          </a:p>
          <a:p>
            <a:r>
              <a:rPr lang="en-US" sz="2000" b="1" dirty="0"/>
              <a:t>"Be thankful for your wife and realize the favor you have received from God."</a:t>
            </a:r>
            <a:r>
              <a:rPr lang="en-US" sz="2000" dirty="0"/>
              <a:t>(Proverbs 18:22)</a:t>
            </a:r>
            <a:r>
              <a:rPr lang="en-US" sz="2000" b="1" dirty="0"/>
              <a:t> </a:t>
            </a:r>
            <a:endParaRPr lang="en-US" sz="2000" b="1" dirty="0" smtClean="0"/>
          </a:p>
          <a:p>
            <a:r>
              <a:rPr lang="en-US" sz="2000" b="1" dirty="0" smtClean="0"/>
              <a:t>Honor </a:t>
            </a:r>
            <a:r>
              <a:rPr lang="en-US" sz="2000" b="1" dirty="0"/>
              <a:t>your marriage; keep it pure by remaining true to your wife in every way."</a:t>
            </a:r>
            <a:r>
              <a:rPr lang="en-US" sz="2000" dirty="0"/>
              <a:t>(Hebrews 13:4)</a:t>
            </a:r>
          </a:p>
          <a:p>
            <a:r>
              <a:rPr lang="en-US" sz="2000" b="1" dirty="0"/>
              <a:t>"Be one flesh with your wife in every way."</a:t>
            </a:r>
            <a:r>
              <a:rPr lang="en-US" sz="2000" dirty="0"/>
              <a:t>(Matthew 19:5)</a:t>
            </a:r>
          </a:p>
          <a:p>
            <a:endParaRPr lang="en-US" sz="2000" dirty="0"/>
          </a:p>
        </p:txBody>
      </p:sp>
      <p:sp>
        <p:nvSpPr>
          <p:cNvPr id="2" name="Title 1"/>
          <p:cNvSpPr>
            <a:spLocks noGrp="1"/>
          </p:cNvSpPr>
          <p:nvPr>
            <p:ph type="title"/>
          </p:nvPr>
        </p:nvSpPr>
        <p:spPr/>
        <p:txBody>
          <a:bodyPr>
            <a:normAutofit fontScale="90000"/>
          </a:bodyPr>
          <a:lstStyle/>
          <a:p>
            <a:pPr lvl="0"/>
            <a:r>
              <a:rPr lang="en-US" b="1" dirty="0" smtClean="0"/>
              <a:t/>
            </a:r>
            <a:br>
              <a:rPr lang="en-US" b="1" dirty="0" smtClean="0"/>
            </a:br>
            <a:r>
              <a:rPr lang="en-US" dirty="0" smtClean="0"/>
              <a:t/>
            </a:r>
            <a:br>
              <a:rPr lang="en-US" dirty="0" smtClean="0"/>
            </a:br>
            <a:r>
              <a:rPr lang="en-US" dirty="0" smtClean="0"/>
              <a:t>III. THE INSTRUCTIONS </a:t>
            </a:r>
            <a:r>
              <a:rPr lang="en-US" b="1" dirty="0" smtClean="0"/>
              <a:t/>
            </a:r>
            <a:br>
              <a:rPr lang="en-US" b="1" dirty="0" smtClean="0"/>
            </a:br>
            <a:r>
              <a:rPr lang="en-US" sz="2700" b="1" dirty="0" err="1" smtClean="0"/>
              <a:t>A.Enjoy</a:t>
            </a:r>
            <a:r>
              <a:rPr lang="en-US" sz="2700" b="1" dirty="0" smtClean="0"/>
              <a:t> life with your wife </a:t>
            </a:r>
            <a:r>
              <a:rPr lang="en-US" sz="2700" dirty="0" smtClean="0"/>
              <a:t>(9:9).</a:t>
            </a:r>
            <a:br>
              <a:rPr lang="en-US" sz="2700" dirty="0" smtClean="0"/>
            </a:br>
            <a:r>
              <a:rPr lang="en-US" dirty="0" smtClean="0"/>
              <a:t> </a:t>
            </a:r>
            <a:br>
              <a:rPr lang="en-US" dirty="0" smtClean="0"/>
            </a:br>
            <a:endParaRPr 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Do </a:t>
            </a:r>
            <a:r>
              <a:rPr lang="en-US" dirty="0"/>
              <a:t>everything in the name of the Lord Jesus, thanking God the Father through him." (Col. 3:17 Phillips</a:t>
            </a:r>
            <a:r>
              <a:rPr lang="en-US" dirty="0" smtClean="0"/>
              <a:t>)</a:t>
            </a:r>
          </a:p>
          <a:p>
            <a:endParaRPr lang="en-US" dirty="0"/>
          </a:p>
          <a:p>
            <a:pPr lvl="1"/>
            <a:r>
              <a:rPr lang="en-US" dirty="0"/>
              <a:t>Integrity</a:t>
            </a:r>
          </a:p>
          <a:p>
            <a:pPr lvl="1"/>
            <a:r>
              <a:rPr lang="en-US" dirty="0"/>
              <a:t>Devotion</a:t>
            </a:r>
          </a:p>
          <a:p>
            <a:pPr lvl="1"/>
            <a:r>
              <a:rPr lang="en-US" dirty="0"/>
              <a:t>Prayer</a:t>
            </a:r>
          </a:p>
          <a:p>
            <a:endParaRPr lang="en-US" dirty="0"/>
          </a:p>
        </p:txBody>
      </p:sp>
      <p:sp>
        <p:nvSpPr>
          <p:cNvPr id="2" name="Title 1"/>
          <p:cNvSpPr>
            <a:spLocks noGrp="1"/>
          </p:cNvSpPr>
          <p:nvPr>
            <p:ph type="title"/>
          </p:nvPr>
        </p:nvSpPr>
        <p:spPr/>
        <p:txBody>
          <a:bodyPr>
            <a:normAutofit fontScale="90000"/>
          </a:bodyPr>
          <a:lstStyle/>
          <a:p>
            <a:pPr lvl="0"/>
            <a:r>
              <a:rPr lang="en-US" b="1" dirty="0" smtClean="0"/>
              <a:t/>
            </a:r>
            <a:br>
              <a:rPr lang="en-US" b="1" dirty="0" smtClean="0"/>
            </a:br>
            <a:r>
              <a:rPr lang="en-US" dirty="0" smtClean="0"/>
              <a:t>III. THE INSTRUCTIONS </a:t>
            </a:r>
            <a:r>
              <a:rPr lang="en-US" b="1" dirty="0" smtClean="0"/>
              <a:t/>
            </a:r>
            <a:br>
              <a:rPr lang="en-US" b="1" dirty="0" smtClean="0"/>
            </a:br>
            <a:r>
              <a:rPr lang="en-US" sz="2700" dirty="0" err="1" smtClean="0"/>
              <a:t>B.</a:t>
            </a:r>
            <a:r>
              <a:rPr lang="en-US" sz="2700" b="1" dirty="0" err="1" smtClean="0"/>
              <a:t>Whatever</a:t>
            </a:r>
            <a:r>
              <a:rPr lang="en-US" sz="2700" b="1" dirty="0" smtClean="0"/>
              <a:t> you do, do well </a:t>
            </a:r>
            <a:r>
              <a:rPr lang="en-US" sz="2700" dirty="0" smtClean="0"/>
              <a:t>(9:10).</a:t>
            </a:r>
            <a:br>
              <a:rPr lang="en-US" sz="2700" dirty="0" smtClean="0"/>
            </a:br>
            <a:endParaRPr lang="en-US" sz="27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aseline="30000" dirty="0" smtClean="0"/>
              <a:t>13</a:t>
            </a:r>
            <a:r>
              <a:rPr lang="en-US" dirty="0" smtClean="0"/>
              <a:t> This wisdom I have also seen under the sun, and it </a:t>
            </a:r>
            <a:r>
              <a:rPr lang="en-US" i="1" dirty="0" smtClean="0"/>
              <a:t>seemed</a:t>
            </a:r>
            <a:r>
              <a:rPr lang="en-US" dirty="0" smtClean="0"/>
              <a:t> great to me: </a:t>
            </a:r>
            <a:r>
              <a:rPr lang="en-US" baseline="30000" dirty="0" smtClean="0"/>
              <a:t>14</a:t>
            </a:r>
            <a:r>
              <a:rPr lang="en-US" dirty="0" smtClean="0"/>
              <a:t> </a:t>
            </a:r>
            <a:r>
              <a:rPr lang="en-US" i="1" dirty="0" smtClean="0"/>
              <a:t>There was</a:t>
            </a:r>
            <a:r>
              <a:rPr lang="en-US" dirty="0" smtClean="0"/>
              <a:t> a little city with few men in it; and a great king came against it, besieged it, and built great snares around it. </a:t>
            </a:r>
            <a:r>
              <a:rPr lang="en-US" baseline="30000" dirty="0" smtClean="0"/>
              <a:t>15</a:t>
            </a:r>
            <a:r>
              <a:rPr lang="en-US" dirty="0" smtClean="0"/>
              <a:t> Now there was found in it a poor wise man, and he by his wisdom delivered the city. Yet no one remembered that same poor man.  </a:t>
            </a:r>
            <a:r>
              <a:rPr lang="en-US" baseline="30000" dirty="0" smtClean="0"/>
              <a:t>16</a:t>
            </a:r>
            <a:r>
              <a:rPr lang="en-US" dirty="0" smtClean="0"/>
              <a:t> Then I said:</a:t>
            </a:r>
            <a:br>
              <a:rPr lang="en-US" dirty="0" smtClean="0"/>
            </a:br>
            <a:r>
              <a:rPr lang="en-US" dirty="0" smtClean="0"/>
              <a:t>“ Wisdom </a:t>
            </a:r>
            <a:r>
              <a:rPr lang="en-US" i="1" dirty="0" smtClean="0"/>
              <a:t>is</a:t>
            </a:r>
            <a:r>
              <a:rPr lang="en-US" dirty="0" smtClean="0"/>
              <a:t> better than strength. Nevertheless the poor man’s wisdom </a:t>
            </a:r>
            <a:r>
              <a:rPr lang="en-US" i="1" dirty="0" smtClean="0"/>
              <a:t>is</a:t>
            </a:r>
            <a:r>
              <a:rPr lang="en-US" dirty="0" smtClean="0"/>
              <a:t> despised, And his words are not heard. </a:t>
            </a:r>
            <a:br>
              <a:rPr lang="en-US" dirty="0" smtClean="0"/>
            </a:br>
            <a:r>
              <a:rPr lang="en-US" baseline="30000" dirty="0" smtClean="0"/>
              <a:t>17</a:t>
            </a:r>
            <a:r>
              <a:rPr lang="en-US" dirty="0" smtClean="0"/>
              <a:t> Words of the wise, </a:t>
            </a:r>
            <a:r>
              <a:rPr lang="en-US" i="1" dirty="0" smtClean="0"/>
              <a:t>spoken</a:t>
            </a:r>
            <a:r>
              <a:rPr lang="en-US" dirty="0" smtClean="0"/>
              <a:t> quietly, </a:t>
            </a:r>
            <a:r>
              <a:rPr lang="en-US" i="1" dirty="0" smtClean="0"/>
              <a:t>should be</a:t>
            </a:r>
            <a:r>
              <a:rPr lang="en-US" dirty="0" smtClean="0"/>
              <a:t> heard rather than the shout of a ruler of fools. </a:t>
            </a:r>
            <a:r>
              <a:rPr lang="en-US" baseline="30000" dirty="0" smtClean="0"/>
              <a:t>18</a:t>
            </a:r>
            <a:r>
              <a:rPr lang="en-US" dirty="0" smtClean="0"/>
              <a:t> Wisdom </a:t>
            </a:r>
            <a:r>
              <a:rPr lang="en-US" i="1" dirty="0" smtClean="0"/>
              <a:t>is</a:t>
            </a:r>
            <a:r>
              <a:rPr lang="en-US" dirty="0" smtClean="0"/>
              <a:t> better than weapons of war; But one sinner destroys much good.”</a:t>
            </a:r>
          </a:p>
          <a:p>
            <a:endParaRPr lang="en-US" dirty="0"/>
          </a:p>
        </p:txBody>
      </p:sp>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IV</a:t>
            </a:r>
            <a:r>
              <a:rPr lang="en-US" dirty="0"/>
              <a:t>. THE ILLUSTRATION (9:13-18)</a:t>
            </a:r>
            <a:br>
              <a:rPr lang="en-US" dirty="0"/>
            </a:br>
            <a:endParaRPr lang="en-US"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US" dirty="0" smtClean="0"/>
              <a:t>1</a:t>
            </a:r>
            <a:r>
              <a:rPr lang="en-US" dirty="0"/>
              <a:t>. </a:t>
            </a:r>
            <a:r>
              <a:rPr lang="en-US" b="1" i="1" dirty="0"/>
              <a:t>The saving </a:t>
            </a:r>
            <a:r>
              <a:rPr lang="en-US" dirty="0"/>
              <a:t>(9:13-15a): By his wisdom a poor but wise man once saved his town from </a:t>
            </a:r>
            <a:r>
              <a:rPr lang="en-US" dirty="0" smtClean="0"/>
              <a:t>a powerful </a:t>
            </a:r>
            <a:r>
              <a:rPr lang="en-US" dirty="0"/>
              <a:t>king whose armies had surrounded it</a:t>
            </a:r>
            <a:r>
              <a:rPr lang="en-US" dirty="0" smtClean="0"/>
              <a:t>.</a:t>
            </a:r>
            <a:r>
              <a:rPr lang="en-US" dirty="0"/>
              <a:t> </a:t>
            </a:r>
          </a:p>
          <a:p>
            <a:r>
              <a:rPr lang="en-US" dirty="0"/>
              <a:t>God's wisdom can turn what looks like sure defeat into victory, although His wisdom may not even be remembered; it may even be popularly rejected. That is what verse 16 implies: "So I said, 'Wisdom is better than strength</a:t>
            </a:r>
            <a:r>
              <a:rPr lang="en-US" dirty="0" smtClean="0"/>
              <a:t>.‘”</a:t>
            </a:r>
            <a:r>
              <a:rPr lang="en-US" dirty="0"/>
              <a:t> </a:t>
            </a:r>
          </a:p>
          <a:p>
            <a:r>
              <a:rPr lang="en-US" dirty="0"/>
              <a:t>2. </a:t>
            </a:r>
            <a:r>
              <a:rPr lang="en-US" b="1" i="1" dirty="0"/>
              <a:t>The sorrow </a:t>
            </a:r>
            <a:r>
              <a:rPr lang="en-US" dirty="0"/>
              <a:t>(9:15b): His noble achievements were soon forgotten because he was poor.</a:t>
            </a:r>
          </a:p>
          <a:p>
            <a:endParaRPr lang="en-US" dirty="0"/>
          </a:p>
        </p:txBody>
      </p:sp>
      <p:sp>
        <p:nvSpPr>
          <p:cNvPr id="2" name="Title 1"/>
          <p:cNvSpPr>
            <a:spLocks noGrp="1"/>
          </p:cNvSpPr>
          <p:nvPr>
            <p:ph type="title"/>
          </p:nvPr>
        </p:nvSpPr>
        <p:spPr/>
        <p:txBody>
          <a:bodyPr>
            <a:normAutofit/>
          </a:bodyPr>
          <a:lstStyle/>
          <a:p>
            <a:r>
              <a:rPr lang="en-US" dirty="0" smtClean="0"/>
              <a:t>IV. THE ILLUSTRATION </a:t>
            </a:r>
            <a:r>
              <a:rPr lang="en-US" b="1" dirty="0" smtClean="0"/>
              <a:t/>
            </a:r>
            <a:br>
              <a:rPr lang="en-US" b="1" dirty="0" smtClean="0"/>
            </a:br>
            <a:r>
              <a:rPr lang="en-US" sz="2700" b="1" dirty="0" err="1" smtClean="0"/>
              <a:t>A.The</a:t>
            </a:r>
            <a:r>
              <a:rPr lang="en-US" sz="2700" b="1" dirty="0" smtClean="0"/>
              <a:t> contents </a:t>
            </a:r>
            <a:r>
              <a:rPr lang="en-US" sz="2700" dirty="0" smtClean="0"/>
              <a:t>(9:13-15)</a:t>
            </a:r>
            <a:endParaRPr lang="en-US" sz="27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Wisdom </a:t>
            </a:r>
            <a:r>
              <a:rPr lang="en-US" dirty="0"/>
              <a:t>is still better than strength!</a:t>
            </a:r>
          </a:p>
          <a:p>
            <a:r>
              <a:rPr lang="en-US" dirty="0"/>
              <a:t>Wisdom refers to actions that are controlled by the revelation of God. </a:t>
            </a:r>
          </a:p>
          <a:p>
            <a:r>
              <a:rPr lang="en-US" dirty="0"/>
              <a:t>In Romans 12:2 Paul says</a:t>
            </a:r>
            <a:r>
              <a:rPr lang="en-US" dirty="0" smtClean="0"/>
              <a:t>,</a:t>
            </a:r>
          </a:p>
          <a:p>
            <a:pPr>
              <a:buNone/>
            </a:pPr>
            <a:r>
              <a:rPr lang="en-US" dirty="0" smtClean="0"/>
              <a:t> </a:t>
            </a:r>
            <a:r>
              <a:rPr lang="en-US" dirty="0"/>
              <a:t>"Do not conform any longer to the pattern of this world </a:t>
            </a:r>
            <a:r>
              <a:rPr lang="en-US" dirty="0" smtClean="0"/>
              <a:t>do </a:t>
            </a:r>
            <a:r>
              <a:rPr lang="en-US" dirty="0"/>
              <a:t>not run after all the attractive, illusive dreams shouted at you constantly by the </a:t>
            </a:r>
            <a:r>
              <a:rPr lang="en-US" dirty="0" smtClean="0"/>
              <a:t>world, </a:t>
            </a:r>
            <a:r>
              <a:rPr lang="en-US" dirty="0"/>
              <a:t>but be transformed by the renewing of your mind.</a:t>
            </a:r>
          </a:p>
          <a:p>
            <a:endParaRPr lang="en-US" dirty="0"/>
          </a:p>
        </p:txBody>
      </p:sp>
      <p:sp>
        <p:nvSpPr>
          <p:cNvPr id="2" name="Title 1"/>
          <p:cNvSpPr>
            <a:spLocks noGrp="1"/>
          </p:cNvSpPr>
          <p:nvPr>
            <p:ph type="title"/>
          </p:nvPr>
        </p:nvSpPr>
        <p:spPr/>
        <p:txBody>
          <a:bodyPr>
            <a:normAutofit/>
          </a:bodyPr>
          <a:lstStyle/>
          <a:p>
            <a:r>
              <a:rPr lang="en-US" dirty="0" smtClean="0"/>
              <a:t>IV. THE ILLUSTRATION </a:t>
            </a:r>
            <a:r>
              <a:rPr lang="en-US" b="1" dirty="0" smtClean="0"/>
              <a:t/>
            </a:r>
            <a:br>
              <a:rPr lang="en-US" b="1" dirty="0" smtClean="0"/>
            </a:br>
            <a:r>
              <a:rPr lang="en-US" sz="2700" dirty="0" err="1" smtClean="0"/>
              <a:t>B.</a:t>
            </a:r>
            <a:r>
              <a:rPr lang="en-US" sz="2700" b="1" dirty="0" err="1" smtClean="0"/>
              <a:t>The</a:t>
            </a:r>
            <a:r>
              <a:rPr lang="en-US" sz="2700" b="1" dirty="0" smtClean="0"/>
              <a:t> conclusion </a:t>
            </a:r>
            <a:r>
              <a:rPr lang="en-US" sz="2700" dirty="0" smtClean="0"/>
              <a:t>(9:16-18)</a:t>
            </a:r>
            <a:endParaRPr lang="en-US" sz="27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buNone/>
            </a:pPr>
            <a:r>
              <a:rPr lang="en-US" dirty="0" smtClean="0"/>
              <a:t>I</a:t>
            </a:r>
            <a:r>
              <a:rPr lang="en-US" dirty="0"/>
              <a:t>. THE INDIVIDUALS DESCRIBED BY SOLOMON (10:1-7, 12-18, 20)</a:t>
            </a:r>
          </a:p>
          <a:p>
            <a:pPr>
              <a:buNone/>
            </a:pPr>
            <a:r>
              <a:rPr lang="en-US" dirty="0"/>
              <a:t>II. THE INJURIES WARNED ABOUT BY SOLOMON (10:8-11</a:t>
            </a:r>
            <a:r>
              <a:rPr lang="en-US" dirty="0" smtClean="0"/>
              <a:t>)</a:t>
            </a:r>
          </a:p>
          <a:p>
            <a:pPr>
              <a:buNone/>
            </a:pPr>
            <a:r>
              <a:rPr lang="en-US" dirty="0"/>
              <a:t>III. THE INSIGHTS OBSERVED BY SOLOMON (10:19)</a:t>
            </a:r>
          </a:p>
          <a:p>
            <a:pPr>
              <a:buNone/>
            </a:pPr>
            <a:endParaRPr lang="en-US" dirty="0"/>
          </a:p>
        </p:txBody>
      </p:sp>
      <p:sp>
        <p:nvSpPr>
          <p:cNvPr id="2" name="Title 1"/>
          <p:cNvSpPr>
            <a:spLocks noGrp="1"/>
          </p:cNvSpPr>
          <p:nvPr>
            <p:ph type="title"/>
          </p:nvPr>
        </p:nvSpPr>
        <p:spPr/>
        <p:txBody>
          <a:bodyPr>
            <a:normAutofit fontScale="90000"/>
          </a:bodyPr>
          <a:lstStyle/>
          <a:p>
            <a:r>
              <a:rPr lang="en-US" dirty="0" smtClean="0"/>
              <a:t/>
            </a:r>
            <a:br>
              <a:rPr lang="en-US" dirty="0" smtClean="0"/>
            </a:br>
            <a:r>
              <a:rPr lang="en-US" dirty="0" smtClean="0"/>
              <a:t/>
            </a:r>
            <a:br>
              <a:rPr lang="en-US" dirty="0" smtClean="0"/>
            </a:br>
            <a:r>
              <a:rPr lang="en-US" dirty="0" smtClean="0"/>
              <a:t>Chapter 10 outline</a:t>
            </a:r>
            <a:br>
              <a:rPr lang="en-US" dirty="0" smtClean="0"/>
            </a:br>
            <a:r>
              <a:rPr lang="en-US" dirty="0" smtClean="0"/>
              <a:t> </a:t>
            </a:r>
            <a:br>
              <a:rPr lang="en-US" dirty="0" smtClean="0"/>
            </a:br>
            <a:endParaRPr 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r>
              <a:rPr lang="en-US" baseline="30000" dirty="0" smtClean="0"/>
              <a:t>1</a:t>
            </a:r>
            <a:r>
              <a:rPr lang="en-US" dirty="0" smtClean="0"/>
              <a:t> Dead flies putrefy</a:t>
            </a:r>
            <a:r>
              <a:rPr lang="en-US" baseline="30000" dirty="0"/>
              <a:t> </a:t>
            </a:r>
            <a:r>
              <a:rPr lang="en-US" dirty="0" smtClean="0"/>
              <a:t>the perfumer’s ointment, And cause it to give off a foul odor; </a:t>
            </a:r>
            <a:r>
              <a:rPr lang="en-US" i="1" dirty="0" smtClean="0"/>
              <a:t>So does</a:t>
            </a:r>
            <a:r>
              <a:rPr lang="en-US" dirty="0" smtClean="0"/>
              <a:t> a little folly to one respected for wisdom </a:t>
            </a:r>
            <a:r>
              <a:rPr lang="en-US" i="1" dirty="0" smtClean="0"/>
              <a:t>and</a:t>
            </a:r>
            <a:r>
              <a:rPr lang="en-US" dirty="0" smtClean="0"/>
              <a:t> honor. </a:t>
            </a:r>
            <a:r>
              <a:rPr lang="en-US" baseline="30000" dirty="0" smtClean="0"/>
              <a:t>2</a:t>
            </a:r>
            <a:r>
              <a:rPr lang="en-US" dirty="0" smtClean="0"/>
              <a:t> A wise man’s heart </a:t>
            </a:r>
            <a:r>
              <a:rPr lang="en-US" i="1" dirty="0" smtClean="0"/>
              <a:t>is</a:t>
            </a:r>
            <a:r>
              <a:rPr lang="en-US" dirty="0" smtClean="0"/>
              <a:t> at his right hand, But a fool’s heart at his left. </a:t>
            </a:r>
            <a:r>
              <a:rPr lang="en-US" baseline="30000" dirty="0" smtClean="0"/>
              <a:t>3</a:t>
            </a:r>
            <a:r>
              <a:rPr lang="en-US" dirty="0" smtClean="0"/>
              <a:t> Even when a fool walks along the way, He lacks wisdom, And he shows everyone </a:t>
            </a:r>
            <a:r>
              <a:rPr lang="en-US" i="1" dirty="0" smtClean="0"/>
              <a:t>that</a:t>
            </a:r>
            <a:r>
              <a:rPr lang="en-US" dirty="0" smtClean="0"/>
              <a:t> he </a:t>
            </a:r>
            <a:r>
              <a:rPr lang="en-US" i="1" dirty="0" smtClean="0"/>
              <a:t>is</a:t>
            </a:r>
            <a:r>
              <a:rPr lang="en-US" dirty="0" smtClean="0"/>
              <a:t> a fool.  </a:t>
            </a:r>
            <a:r>
              <a:rPr lang="en-US" baseline="30000" dirty="0" smtClean="0"/>
              <a:t>4</a:t>
            </a:r>
            <a:r>
              <a:rPr lang="en-US" dirty="0" smtClean="0"/>
              <a:t> If the spirit of the ruler rises against you, Do not leave your post;  For conciliation pacifies great offenses.  </a:t>
            </a:r>
            <a:r>
              <a:rPr lang="en-US" baseline="30000" dirty="0" smtClean="0"/>
              <a:t>5</a:t>
            </a:r>
            <a:r>
              <a:rPr lang="en-US" dirty="0" smtClean="0"/>
              <a:t> There is an evil I have seen under the sun, As an error proceeding from the ruler: </a:t>
            </a:r>
            <a:r>
              <a:rPr lang="en-US" baseline="30000" dirty="0" smtClean="0"/>
              <a:t>6</a:t>
            </a:r>
            <a:r>
              <a:rPr lang="en-US" dirty="0" smtClean="0"/>
              <a:t> Folly is set in great dignity, </a:t>
            </a:r>
            <a:br>
              <a:rPr lang="en-US" dirty="0" smtClean="0"/>
            </a:br>
            <a:r>
              <a:rPr lang="en-US" dirty="0" smtClean="0"/>
              <a:t> While the rich sit in a lowly place.  </a:t>
            </a:r>
            <a:r>
              <a:rPr lang="en-US" baseline="30000" dirty="0" smtClean="0"/>
              <a:t>7</a:t>
            </a:r>
            <a:r>
              <a:rPr lang="en-US" dirty="0" smtClean="0"/>
              <a:t> I have seen servants on horses, While princes walk on the ground like servants.</a:t>
            </a:r>
            <a:endParaRPr lang="en-US" dirty="0"/>
          </a:p>
        </p:txBody>
      </p:sp>
      <p:sp>
        <p:nvSpPr>
          <p:cNvPr id="2" name="Title 1"/>
          <p:cNvSpPr>
            <a:spLocks noGrp="1"/>
          </p:cNvSpPr>
          <p:nvPr>
            <p:ph type="title"/>
          </p:nvPr>
        </p:nvSpPr>
        <p:spPr/>
        <p:txBody>
          <a:bodyPr>
            <a:normAutofit fontScale="90000"/>
          </a:bodyPr>
          <a:lstStyle/>
          <a:p>
            <a:r>
              <a:rPr lang="en-US" dirty="0" smtClean="0"/>
              <a:t>I. THE INDIVIDUALS DESCRIBED BY SOLOMON (10:1-7, 12-18, 20)</a:t>
            </a:r>
            <a:endParaRPr 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pPr>
              <a:buNone/>
            </a:pPr>
            <a:r>
              <a:rPr lang="en-US" baseline="30000" dirty="0" smtClean="0"/>
              <a:t>12</a:t>
            </a:r>
            <a:r>
              <a:rPr lang="en-US" dirty="0" smtClean="0"/>
              <a:t> The words of a wise man’s mouth </a:t>
            </a:r>
            <a:r>
              <a:rPr lang="en-US" i="1" dirty="0" smtClean="0"/>
              <a:t>are</a:t>
            </a:r>
            <a:r>
              <a:rPr lang="en-US" dirty="0" smtClean="0"/>
              <a:t> gracious, But the lips of a fool shall swallow him up; </a:t>
            </a:r>
            <a:r>
              <a:rPr lang="en-US" baseline="30000" dirty="0" smtClean="0"/>
              <a:t>13</a:t>
            </a:r>
            <a:r>
              <a:rPr lang="en-US" dirty="0" smtClean="0"/>
              <a:t> The words of his mouth begin with foolishness, And the end of his talk </a:t>
            </a:r>
            <a:r>
              <a:rPr lang="en-US" i="1" dirty="0" smtClean="0"/>
              <a:t>is</a:t>
            </a:r>
            <a:r>
              <a:rPr lang="en-US" dirty="0" smtClean="0"/>
              <a:t> raving madness. </a:t>
            </a:r>
            <a:r>
              <a:rPr lang="en-US" baseline="30000" dirty="0" smtClean="0"/>
              <a:t>14</a:t>
            </a:r>
            <a:r>
              <a:rPr lang="en-US" dirty="0" smtClean="0"/>
              <a:t> A fool also multiplies words.  No man knows what is to be; Who can tell him what will be after him? </a:t>
            </a:r>
            <a:r>
              <a:rPr lang="en-US" baseline="30000" dirty="0" smtClean="0"/>
              <a:t>15</a:t>
            </a:r>
            <a:r>
              <a:rPr lang="en-US" dirty="0" smtClean="0"/>
              <a:t> The labor of fools wearies them, For they do not even know how to go to the city! </a:t>
            </a:r>
            <a:br>
              <a:rPr lang="en-US" dirty="0" smtClean="0"/>
            </a:br>
            <a:r>
              <a:rPr lang="en-US" baseline="30000" dirty="0" smtClean="0"/>
              <a:t>16</a:t>
            </a:r>
            <a:r>
              <a:rPr lang="en-US" dirty="0" smtClean="0"/>
              <a:t> Woe to you, O land, when your king </a:t>
            </a:r>
            <a:r>
              <a:rPr lang="en-US" i="1" dirty="0" smtClean="0"/>
              <a:t>is</a:t>
            </a:r>
            <a:r>
              <a:rPr lang="en-US" dirty="0" smtClean="0"/>
              <a:t> a child,  And your princes feast in the morning! </a:t>
            </a:r>
            <a:r>
              <a:rPr lang="en-US" baseline="30000" dirty="0" smtClean="0"/>
              <a:t>17</a:t>
            </a:r>
            <a:r>
              <a:rPr lang="en-US" dirty="0" smtClean="0"/>
              <a:t> Blessed </a:t>
            </a:r>
            <a:r>
              <a:rPr lang="en-US" i="1" dirty="0" smtClean="0"/>
              <a:t>are</a:t>
            </a:r>
            <a:r>
              <a:rPr lang="en-US" dirty="0" smtClean="0"/>
              <a:t> you, O land, when your king </a:t>
            </a:r>
            <a:r>
              <a:rPr lang="en-US" i="1" dirty="0" smtClean="0"/>
              <a:t>is</a:t>
            </a:r>
            <a:r>
              <a:rPr lang="en-US" dirty="0" smtClean="0"/>
              <a:t> the son of nobles, And your princes feast at the proper time— For strength and not for drunkenness! </a:t>
            </a:r>
            <a:r>
              <a:rPr lang="en-US" baseline="30000" dirty="0" smtClean="0"/>
              <a:t>18</a:t>
            </a:r>
            <a:r>
              <a:rPr lang="en-US" dirty="0" smtClean="0"/>
              <a:t> Because of laziness the building decays, And through idleness of hands the house leaks.  </a:t>
            </a:r>
            <a:r>
              <a:rPr lang="en-US" baseline="30000" dirty="0" smtClean="0"/>
              <a:t>20</a:t>
            </a:r>
            <a:r>
              <a:rPr lang="en-US" dirty="0" smtClean="0"/>
              <a:t> Do not curse the king, even in your thought; Do not curse the rich, even in your bedroom; For a bird of the air may carry your voice, </a:t>
            </a:r>
            <a:br>
              <a:rPr lang="en-US" dirty="0" smtClean="0"/>
            </a:br>
            <a:r>
              <a:rPr lang="en-US" dirty="0" smtClean="0"/>
              <a:t>And a bird in flight may tell the matter.</a:t>
            </a:r>
            <a:endParaRPr lang="en-US" dirty="0"/>
          </a:p>
        </p:txBody>
      </p:sp>
      <p:sp>
        <p:nvSpPr>
          <p:cNvPr id="2" name="Title 1"/>
          <p:cNvSpPr>
            <a:spLocks noGrp="1"/>
          </p:cNvSpPr>
          <p:nvPr>
            <p:ph type="title"/>
          </p:nvPr>
        </p:nvSpPr>
        <p:spPr/>
        <p:txBody>
          <a:bodyPr>
            <a:normAutofit fontScale="90000"/>
          </a:bodyPr>
          <a:lstStyle/>
          <a:p>
            <a:r>
              <a:rPr lang="en-US" dirty="0" smtClean="0"/>
              <a:t>I. THE INDIVIDUALS DESCRIBED BY SOLOMON (10:1-7, 12-18, 20)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buNone/>
            </a:pPr>
            <a:r>
              <a:rPr lang="en-US" b="1" dirty="0"/>
              <a:t>A. The wise </a:t>
            </a:r>
            <a:r>
              <a:rPr lang="en-US" dirty="0"/>
              <a:t>(10:2a, 12a)</a:t>
            </a:r>
          </a:p>
          <a:p>
            <a:r>
              <a:rPr lang="en-US" dirty="0"/>
              <a:t>1</a:t>
            </a:r>
            <a:r>
              <a:rPr lang="en-US" i="1" dirty="0"/>
              <a:t>. Their hearts direct them to do right </a:t>
            </a:r>
            <a:r>
              <a:rPr lang="en-US" dirty="0"/>
              <a:t>(10:2a).</a:t>
            </a:r>
          </a:p>
          <a:p>
            <a:r>
              <a:rPr lang="en-US" dirty="0"/>
              <a:t>2. </a:t>
            </a:r>
            <a:r>
              <a:rPr lang="en-US" i="1" dirty="0"/>
              <a:t>Their mouths give forth gracious words </a:t>
            </a:r>
            <a:r>
              <a:rPr lang="en-US" dirty="0"/>
              <a:t>(10:12a).</a:t>
            </a:r>
          </a:p>
          <a:p>
            <a:pPr>
              <a:buNone/>
            </a:pPr>
            <a:r>
              <a:rPr lang="en-US" b="1" dirty="0"/>
              <a:t>B. The foolish </a:t>
            </a:r>
            <a:r>
              <a:rPr lang="en-US" dirty="0"/>
              <a:t>(10:2b-3, 6-7, 12b-15)</a:t>
            </a:r>
          </a:p>
          <a:p>
            <a:r>
              <a:rPr lang="en-US" dirty="0"/>
              <a:t>1. </a:t>
            </a:r>
            <a:r>
              <a:rPr lang="en-US" i="1" dirty="0"/>
              <a:t>Their hearts direct them to do evil </a:t>
            </a:r>
            <a:r>
              <a:rPr lang="en-US" dirty="0"/>
              <a:t>(10:2b).</a:t>
            </a:r>
          </a:p>
          <a:p>
            <a:r>
              <a:rPr lang="en-US" dirty="0"/>
              <a:t>2</a:t>
            </a:r>
            <a:r>
              <a:rPr lang="en-US" i="1" dirty="0"/>
              <a:t>. The way they walk betrays them </a:t>
            </a:r>
            <a:r>
              <a:rPr lang="en-US" dirty="0"/>
              <a:t>as </a:t>
            </a:r>
            <a:r>
              <a:rPr lang="en-US" i="1" dirty="0"/>
              <a:t>fools </a:t>
            </a:r>
            <a:r>
              <a:rPr lang="en-US" dirty="0"/>
              <a:t>(10:3).</a:t>
            </a:r>
          </a:p>
          <a:p>
            <a:r>
              <a:rPr lang="en-US" dirty="0"/>
              <a:t>3</a:t>
            </a:r>
            <a:r>
              <a:rPr lang="en-US" i="1" dirty="0"/>
              <a:t>. They are often (tragically) given great authority </a:t>
            </a:r>
            <a:r>
              <a:rPr lang="en-US" dirty="0"/>
              <a:t>(10:6-7).</a:t>
            </a:r>
          </a:p>
          <a:p>
            <a:r>
              <a:rPr lang="en-US" dirty="0"/>
              <a:t>4</a:t>
            </a:r>
            <a:r>
              <a:rPr lang="en-US" i="1" dirty="0"/>
              <a:t>. They are consumed by their own words </a:t>
            </a:r>
            <a:r>
              <a:rPr lang="en-US" dirty="0"/>
              <a:t>(10:12b-1 4).</a:t>
            </a:r>
          </a:p>
          <a:p>
            <a:r>
              <a:rPr lang="en-US" dirty="0"/>
              <a:t>5</a:t>
            </a:r>
            <a:r>
              <a:rPr lang="en-US" i="1" dirty="0"/>
              <a:t>. They are exhausted by even the simplest </a:t>
            </a:r>
            <a:r>
              <a:rPr lang="en-US" dirty="0"/>
              <a:t>tasks (10:15</a:t>
            </a:r>
            <a:r>
              <a:rPr lang="en-US" dirty="0" smtClean="0"/>
              <a:t>).</a:t>
            </a:r>
            <a:endParaRPr lang="en-US" dirty="0"/>
          </a:p>
        </p:txBody>
      </p:sp>
      <p:sp>
        <p:nvSpPr>
          <p:cNvPr id="2" name="Title 1"/>
          <p:cNvSpPr>
            <a:spLocks noGrp="1"/>
          </p:cNvSpPr>
          <p:nvPr>
            <p:ph type="title"/>
          </p:nvPr>
        </p:nvSpPr>
        <p:spPr/>
        <p:txBody>
          <a:bodyPr>
            <a:normAutofit fontScale="90000"/>
          </a:bodyPr>
          <a:lstStyle/>
          <a:p>
            <a:r>
              <a:rPr lang="en-US" dirty="0"/>
              <a:t>I. THE INDIVIDUALS DESCRIBED </a:t>
            </a:r>
            <a:r>
              <a:rPr lang="en-US" dirty="0" smtClean="0"/>
              <a:t>BY KING SOLOMON</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buNone/>
            </a:pPr>
            <a:r>
              <a:rPr lang="en-US" b="1" dirty="0" smtClean="0"/>
              <a:t>C. Those in authority </a:t>
            </a:r>
            <a:r>
              <a:rPr lang="en-US" dirty="0" smtClean="0"/>
              <a:t>(10:4-5, 16-17, 20)</a:t>
            </a:r>
          </a:p>
          <a:p>
            <a:r>
              <a:rPr lang="en-US" dirty="0" smtClean="0"/>
              <a:t>1</a:t>
            </a:r>
            <a:r>
              <a:rPr lang="en-US" i="1" dirty="0" smtClean="0"/>
              <a:t>. Stay calm, and don't quit if your </a:t>
            </a:r>
            <a:r>
              <a:rPr lang="en-US" dirty="0" smtClean="0"/>
              <a:t>boss </a:t>
            </a:r>
            <a:r>
              <a:rPr lang="en-US" i="1" dirty="0" smtClean="0"/>
              <a:t>is angry with you </a:t>
            </a:r>
            <a:r>
              <a:rPr lang="en-US" dirty="0" smtClean="0"/>
              <a:t>(10:4).</a:t>
            </a:r>
          </a:p>
          <a:p>
            <a:r>
              <a:rPr lang="en-US" dirty="0" smtClean="0"/>
              <a:t>2</a:t>
            </a:r>
            <a:r>
              <a:rPr lang="en-US" i="1" dirty="0" smtClean="0"/>
              <a:t>. Woe to the land whose king is a child </a:t>
            </a:r>
            <a:r>
              <a:rPr lang="en-US" dirty="0" smtClean="0"/>
              <a:t>(10:16).</a:t>
            </a:r>
          </a:p>
          <a:p>
            <a:r>
              <a:rPr lang="en-US" dirty="0" smtClean="0"/>
              <a:t>3</a:t>
            </a:r>
            <a:r>
              <a:rPr lang="en-US" i="1" dirty="0" smtClean="0"/>
              <a:t>. Happy is the land whose king is a nobleman </a:t>
            </a:r>
            <a:r>
              <a:rPr lang="en-US" dirty="0" smtClean="0"/>
              <a:t>(10:17).</a:t>
            </a:r>
          </a:p>
          <a:p>
            <a:r>
              <a:rPr lang="en-US" dirty="0" smtClean="0"/>
              <a:t>4</a:t>
            </a:r>
            <a:r>
              <a:rPr lang="en-US" i="1" dirty="0" smtClean="0"/>
              <a:t>. Don't make light of a king, even in your thoughts </a:t>
            </a:r>
            <a:r>
              <a:rPr lang="en-US" dirty="0" smtClean="0"/>
              <a:t>(10:20).</a:t>
            </a:r>
          </a:p>
          <a:p>
            <a:pPr>
              <a:buNone/>
            </a:pPr>
            <a:r>
              <a:rPr lang="en-US" b="1" dirty="0" smtClean="0"/>
              <a:t>D. The lazy man </a:t>
            </a:r>
            <a:r>
              <a:rPr lang="en-US" dirty="0" smtClean="0"/>
              <a:t>(10:18): He lets the roof leak and the rafters rot.</a:t>
            </a:r>
          </a:p>
          <a:p>
            <a:endParaRPr lang="en-US" dirty="0"/>
          </a:p>
        </p:txBody>
      </p:sp>
      <p:sp>
        <p:nvSpPr>
          <p:cNvPr id="2" name="Title 1"/>
          <p:cNvSpPr>
            <a:spLocks noGrp="1"/>
          </p:cNvSpPr>
          <p:nvPr>
            <p:ph type="title"/>
          </p:nvPr>
        </p:nvSpPr>
        <p:spPr/>
        <p:txBody>
          <a:bodyPr>
            <a:normAutofit fontScale="90000"/>
          </a:bodyPr>
          <a:lstStyle/>
          <a:p>
            <a:r>
              <a:rPr lang="en-US" dirty="0" smtClean="0"/>
              <a:t>I. THE INDIVIDUALS DESCRIBED BY SOLOMON CONT..</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baseline="30000" dirty="0" smtClean="0"/>
              <a:t>8</a:t>
            </a:r>
            <a:r>
              <a:rPr lang="en-US" dirty="0" smtClean="0"/>
              <a:t> He who digs a pit will fall into it, And whoever breaks through a wall will be bitten by a serpent.  </a:t>
            </a:r>
            <a:r>
              <a:rPr lang="en-US" baseline="30000" dirty="0" smtClean="0"/>
              <a:t>9</a:t>
            </a:r>
            <a:r>
              <a:rPr lang="en-US" dirty="0" smtClean="0"/>
              <a:t> He who quarries stones may be hurt by them, </a:t>
            </a:r>
            <a:r>
              <a:rPr lang="en-US" i="1" dirty="0" smtClean="0"/>
              <a:t>And</a:t>
            </a:r>
            <a:r>
              <a:rPr lang="en-US" dirty="0" smtClean="0"/>
              <a:t> he who splits wood may be endangered by it. </a:t>
            </a:r>
            <a:br>
              <a:rPr lang="en-US" dirty="0" smtClean="0"/>
            </a:br>
            <a:r>
              <a:rPr lang="en-US" baseline="30000" dirty="0" smtClean="0"/>
              <a:t>10</a:t>
            </a:r>
            <a:r>
              <a:rPr lang="en-US" dirty="0" smtClean="0"/>
              <a:t> If the ax is dull, And one does not sharpen the edge, Then he must use more strength; But wisdom brings success. </a:t>
            </a:r>
            <a:r>
              <a:rPr lang="en-US" baseline="30000" dirty="0" smtClean="0"/>
              <a:t>11</a:t>
            </a:r>
            <a:r>
              <a:rPr lang="en-US" dirty="0" smtClean="0"/>
              <a:t> A serpent may bite when </a:t>
            </a:r>
            <a:r>
              <a:rPr lang="en-US" i="1" dirty="0" smtClean="0"/>
              <a:t>it is</a:t>
            </a:r>
            <a:r>
              <a:rPr lang="en-US" dirty="0" smtClean="0"/>
              <a:t> not charmed; The babbler is no different. </a:t>
            </a:r>
            <a:br>
              <a:rPr lang="en-US" dirty="0" smtClean="0"/>
            </a:br>
            <a:endParaRPr lang="en-US" dirty="0"/>
          </a:p>
        </p:txBody>
      </p:sp>
      <p:sp>
        <p:nvSpPr>
          <p:cNvPr id="2" name="Title 1"/>
          <p:cNvSpPr>
            <a:spLocks noGrp="1"/>
          </p:cNvSpPr>
          <p:nvPr>
            <p:ph type="title"/>
          </p:nvPr>
        </p:nvSpPr>
        <p:spPr/>
        <p:txBody>
          <a:bodyPr>
            <a:normAutofit fontScale="90000"/>
          </a:bodyPr>
          <a:lstStyle/>
          <a:p>
            <a:r>
              <a:rPr lang="en-US" dirty="0" smtClean="0"/>
              <a:t>II. THE INJURIES WARNED ABOUT BY SOLOMON (10:8-11)</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10000"/>
          </a:bodyPr>
          <a:lstStyle/>
          <a:p>
            <a:pPr>
              <a:buNone/>
            </a:pPr>
            <a:r>
              <a:rPr lang="en-US" dirty="0" smtClean="0"/>
              <a:t>He </a:t>
            </a:r>
            <a:r>
              <a:rPr lang="en-US" dirty="0"/>
              <a:t>cautions </a:t>
            </a:r>
            <a:r>
              <a:rPr lang="en-US" dirty="0" smtClean="0"/>
              <a:t>concerning</a:t>
            </a:r>
            <a:endParaRPr lang="en-US" dirty="0"/>
          </a:p>
          <a:p>
            <a:r>
              <a:rPr lang="en-US" b="1" dirty="0"/>
              <a:t>A. Digging a well, lest you fall into it </a:t>
            </a:r>
            <a:r>
              <a:rPr lang="en-US" dirty="0"/>
              <a:t>(10:8a)</a:t>
            </a:r>
          </a:p>
          <a:p>
            <a:r>
              <a:rPr lang="en-US" b="1" dirty="0"/>
              <a:t>B. Demolishing an old wall, lest a snake bite you </a:t>
            </a:r>
            <a:r>
              <a:rPr lang="en-US" dirty="0"/>
              <a:t>(10:8b)</a:t>
            </a:r>
          </a:p>
          <a:p>
            <a:r>
              <a:rPr lang="en-US" b="1" dirty="0"/>
              <a:t>C. Working a quarry, lest the stones crush you </a:t>
            </a:r>
            <a:r>
              <a:rPr lang="en-US" dirty="0"/>
              <a:t>(10:9a)</a:t>
            </a:r>
          </a:p>
          <a:p>
            <a:r>
              <a:rPr lang="en-US" b="1" dirty="0"/>
              <a:t>D. Chopping wood, lest the axe strike you </a:t>
            </a:r>
            <a:r>
              <a:rPr lang="en-US" dirty="0"/>
              <a:t>(10:9b-10</a:t>
            </a:r>
            <a:r>
              <a:rPr lang="en-US" dirty="0" smtClean="0"/>
              <a:t>) </a:t>
            </a:r>
          </a:p>
          <a:p>
            <a:endParaRPr lang="en-US" dirty="0" smtClean="0"/>
          </a:p>
          <a:p>
            <a:pPr>
              <a:buNone/>
            </a:pPr>
            <a:r>
              <a:rPr lang="en-US" dirty="0" smtClean="0"/>
              <a:t>   And those are often most forward to offer help, who are least aware of the difficulties, or the consequences. The same remark is applied to the church, or the body of Christ, that all the members should have the same care one for another</a:t>
            </a:r>
          </a:p>
          <a:p>
            <a:pPr>
              <a:buNone/>
            </a:pPr>
            <a:endParaRPr lang="en-US" dirty="0" smtClean="0"/>
          </a:p>
          <a:p>
            <a:endParaRPr lang="en-US" dirty="0" smtClean="0"/>
          </a:p>
          <a:p>
            <a:endParaRPr lang="en-US" dirty="0"/>
          </a:p>
          <a:p>
            <a:endParaRPr lang="en-US" dirty="0"/>
          </a:p>
        </p:txBody>
      </p:sp>
      <p:sp>
        <p:nvSpPr>
          <p:cNvPr id="2" name="Title 1"/>
          <p:cNvSpPr>
            <a:spLocks noGrp="1"/>
          </p:cNvSpPr>
          <p:nvPr>
            <p:ph type="title"/>
          </p:nvPr>
        </p:nvSpPr>
        <p:spPr/>
        <p:txBody>
          <a:bodyPr>
            <a:normAutofit fontScale="90000"/>
          </a:bodyPr>
          <a:lstStyle/>
          <a:p>
            <a:r>
              <a:rPr lang="en-US" dirty="0" smtClean="0"/>
              <a:t>II. THE INJURIES WARNED ABOUT BY SOLOMON (10:8-11)</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aseline="30000" dirty="0" smtClean="0"/>
              <a:t>19</a:t>
            </a:r>
            <a:r>
              <a:rPr lang="en-US" dirty="0" smtClean="0"/>
              <a:t> A feast is made for laughter, </a:t>
            </a:r>
            <a:br>
              <a:rPr lang="en-US" dirty="0" smtClean="0"/>
            </a:br>
            <a:r>
              <a:rPr lang="en-US" dirty="0" smtClean="0"/>
              <a:t>      And wine makes merry; </a:t>
            </a:r>
            <a:br>
              <a:rPr lang="en-US" dirty="0" smtClean="0"/>
            </a:br>
            <a:r>
              <a:rPr lang="en-US" dirty="0" smtClean="0"/>
              <a:t>      But money answers everything. </a:t>
            </a:r>
            <a:br>
              <a:rPr lang="en-US" dirty="0" smtClean="0"/>
            </a:br>
            <a:endParaRPr lang="en-US" dirty="0"/>
          </a:p>
        </p:txBody>
      </p:sp>
      <p:sp>
        <p:nvSpPr>
          <p:cNvPr id="2" name="Title 1"/>
          <p:cNvSpPr>
            <a:spLocks noGrp="1"/>
          </p:cNvSpPr>
          <p:nvPr>
            <p:ph type="title"/>
          </p:nvPr>
        </p:nvSpPr>
        <p:spPr/>
        <p:txBody>
          <a:bodyPr>
            <a:normAutofit fontScale="90000"/>
          </a:bodyPr>
          <a:lstStyle/>
          <a:p>
            <a:r>
              <a:rPr lang="en-US" dirty="0" smtClean="0"/>
              <a:t>III. THE INSIGHTS OBSERVED BY SOLOMON (10:19)</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b="1" dirty="0" smtClean="0"/>
              <a:t>A</a:t>
            </a:r>
            <a:r>
              <a:rPr lang="en-US" b="1" dirty="0"/>
              <a:t>. A party gives laughter </a:t>
            </a:r>
            <a:r>
              <a:rPr lang="en-US" dirty="0"/>
              <a:t>(10:19a).</a:t>
            </a:r>
          </a:p>
          <a:p>
            <a:r>
              <a:rPr lang="en-US" b="1" dirty="0"/>
              <a:t>B. Wine gives happiness </a:t>
            </a:r>
            <a:r>
              <a:rPr lang="en-US" dirty="0"/>
              <a:t>(10:19b).</a:t>
            </a:r>
          </a:p>
          <a:p>
            <a:r>
              <a:rPr lang="en-US" b="1" dirty="0"/>
              <a:t>C. Money gives everything </a:t>
            </a:r>
            <a:r>
              <a:rPr lang="en-US" dirty="0"/>
              <a:t>(10:19c</a:t>
            </a:r>
            <a:r>
              <a:rPr lang="en-US" dirty="0" smtClean="0"/>
              <a:t>).</a:t>
            </a:r>
            <a:endParaRPr lang="en-US" dirty="0"/>
          </a:p>
        </p:txBody>
      </p:sp>
      <p:sp>
        <p:nvSpPr>
          <p:cNvPr id="2" name="Title 1"/>
          <p:cNvSpPr>
            <a:spLocks noGrp="1"/>
          </p:cNvSpPr>
          <p:nvPr>
            <p:ph type="title"/>
          </p:nvPr>
        </p:nvSpPr>
        <p:spPr/>
        <p:txBody>
          <a:bodyPr>
            <a:normAutofit fontScale="90000"/>
          </a:bodyPr>
          <a:lstStyle/>
          <a:p>
            <a:r>
              <a:rPr lang="en-US" dirty="0" smtClean="0"/>
              <a:t>III. THE INSIGHTS OBSERVED BY SOLOMON (10:19)</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85000" lnSpcReduction="20000"/>
          </a:bodyPr>
          <a:lstStyle/>
          <a:p>
            <a:r>
              <a:rPr lang="en-US" dirty="0" smtClean="0"/>
              <a:t>It </a:t>
            </a:r>
            <a:r>
              <a:rPr lang="en-US" dirty="0"/>
              <a:t>will keep us from the paths of sin, which lead to ruin, and will benefit us more than all the wealth of the world. </a:t>
            </a:r>
          </a:p>
          <a:p>
            <a:r>
              <a:rPr lang="en-US" dirty="0"/>
              <a:t>Those who walk in </a:t>
            </a:r>
            <a:r>
              <a:rPr lang="en-US" b="1" dirty="0"/>
              <a:t>DIVINE</a:t>
            </a:r>
            <a:r>
              <a:rPr lang="en-US" dirty="0"/>
              <a:t> </a:t>
            </a:r>
            <a:r>
              <a:rPr lang="en-US" b="1" dirty="0"/>
              <a:t>WISDOM</a:t>
            </a:r>
            <a:r>
              <a:rPr lang="en-US" dirty="0"/>
              <a:t> will be blessed of the Lord in this life, and will dwell in the glorious presence of the Lord throughout eternity. </a:t>
            </a:r>
          </a:p>
          <a:p>
            <a:r>
              <a:rPr lang="en-US" dirty="0"/>
              <a:t>Not until a person has been born again into God's kingdom will he be given DIVINE WISDOM, and only then will he come to love the knowledge of the Lord. </a:t>
            </a:r>
          </a:p>
          <a:p>
            <a:r>
              <a:rPr lang="en-US" dirty="0"/>
              <a:t>The believer has changed masters. At one time he was a servant of sin, but now he is a servant of righteousness. Rom. 6:17-23. </a:t>
            </a:r>
          </a:p>
          <a:p>
            <a:r>
              <a:rPr lang="en-US" dirty="0"/>
              <a:t>The Lord will bless those who have surrendered their lives to Him, and will give them wisdom in their daily walk. </a:t>
            </a:r>
          </a:p>
          <a:p>
            <a:endParaRPr lang="en-US" dirty="0"/>
          </a:p>
        </p:txBody>
      </p:sp>
      <p:sp>
        <p:nvSpPr>
          <p:cNvPr id="2" name="Title 1"/>
          <p:cNvSpPr>
            <a:spLocks noGrp="1"/>
          </p:cNvSpPr>
          <p:nvPr>
            <p:ph type="title"/>
          </p:nvPr>
        </p:nvSpPr>
        <p:spPr/>
        <p:txBody>
          <a:bodyPr>
            <a:normAutofit fontScale="90000"/>
          </a:bodyPr>
          <a:lstStyle/>
          <a:p>
            <a:r>
              <a:rPr lang="en-US" dirty="0"/>
              <a:t>A</a:t>
            </a:r>
            <a:r>
              <a:rPr lang="en-US" dirty="0" smtClean="0"/>
              <a:t>dvantage of walking in </a:t>
            </a:r>
            <a:r>
              <a:rPr lang="en-US" b="1" dirty="0" smtClean="0"/>
              <a:t>DIVINE</a:t>
            </a:r>
            <a:r>
              <a:rPr lang="en-US" dirty="0" smtClean="0"/>
              <a:t> </a:t>
            </a:r>
            <a:r>
              <a:rPr lang="en-US" b="1" dirty="0" smtClean="0"/>
              <a:t>WISDOM</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3400" y="2895600"/>
            <a:ext cx="8229600" cy="1143000"/>
          </a:xfrm>
        </p:spPr>
        <p:txBody>
          <a:bodyPr/>
          <a:lstStyle/>
          <a:p>
            <a:r>
              <a:rPr lang="en-US" dirty="0" smtClean="0"/>
              <a:t>GLORY BE TO GOD FOREVER</a:t>
            </a:r>
            <a:endParaRPr 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310</TotalTime>
  <Words>1966</Words>
  <Application>Microsoft Office PowerPoint</Application>
  <PresentationFormat>On-screen Show (4:3)</PresentationFormat>
  <Paragraphs>128</Paragraphs>
  <Slides>30</Slides>
  <Notes>0</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Concourse</vt:lpstr>
      <vt:lpstr>Ecclesiastes 9-10</vt:lpstr>
      <vt:lpstr>Chapter 9 Outline</vt:lpstr>
      <vt:lpstr>   I.THE INFINITE ONE   </vt:lpstr>
      <vt:lpstr>The affairs of all people are in the hands of God</vt:lpstr>
      <vt:lpstr>The affairs of all people are in the hands of God Cont</vt:lpstr>
      <vt:lpstr>II. THE INSANITY (9:2-6, 11-12) </vt:lpstr>
      <vt:lpstr>II. THE INSANITY (9:2-6, 11-12)</vt:lpstr>
      <vt:lpstr>  II. THE INSANITY  A. Death ends every person's life(9:2-6). </vt:lpstr>
      <vt:lpstr>12th Hour (Retiring) - Compline</vt:lpstr>
      <vt:lpstr>12th Hour (Retiring) - Compline</vt:lpstr>
      <vt:lpstr>  II. THE INSANITY  B. God controls every person's life (9:11). </vt:lpstr>
      <vt:lpstr>Slide 12</vt:lpstr>
      <vt:lpstr>  II. THE INSANITY  B. God controls every person's life (9:11) Cont. </vt:lpstr>
      <vt:lpstr> III. THE INSTRUCTIONS (9:7-10) </vt:lpstr>
      <vt:lpstr>  III. THE INSTRUCTIONS  A.Enjoy life with your wife (9:9).   </vt:lpstr>
      <vt:lpstr> III. THE INSTRUCTIONS  B.Whatever you do, do well (9:10). </vt:lpstr>
      <vt:lpstr> IV. THE ILLUSTRATION (9:13-18) </vt:lpstr>
      <vt:lpstr>IV. THE ILLUSTRATION  A.The contents (9:13-15)</vt:lpstr>
      <vt:lpstr>IV. THE ILLUSTRATION  B.The conclusion (9:16-18)</vt:lpstr>
      <vt:lpstr>  Chapter 10 outline   </vt:lpstr>
      <vt:lpstr>I. THE INDIVIDUALS DESCRIBED BY SOLOMON (10:1-7, 12-18, 20)</vt:lpstr>
      <vt:lpstr>I. THE INDIVIDUALS DESCRIBED BY SOLOMON (10:1-7, 12-18, 20) </vt:lpstr>
      <vt:lpstr>I. THE INDIVIDUALS DESCRIBED BY KING SOLOMON</vt:lpstr>
      <vt:lpstr>I. THE INDIVIDUALS DESCRIBED BY SOLOMON CONT..</vt:lpstr>
      <vt:lpstr>II. THE INJURIES WARNED ABOUT BY SOLOMON (10:8-11)</vt:lpstr>
      <vt:lpstr>II. THE INJURIES WARNED ABOUT BY SOLOMON (10:8-11)</vt:lpstr>
      <vt:lpstr>III. THE INSIGHTS OBSERVED BY SOLOMON (10:19)</vt:lpstr>
      <vt:lpstr>III. THE INSIGHTS OBSERVED BY SOLOMON (10:19)</vt:lpstr>
      <vt:lpstr>Advantage of walking in DIVINE WISDOM</vt:lpstr>
      <vt:lpstr>GLORY BE TO GOD FOREVER</vt:lpstr>
    </vt:vector>
  </TitlesOfParts>
  <Company>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Ecclesiastes 9-10</dc:title>
  <dc:creator> </dc:creator>
  <cp:lastModifiedBy>Gerges Gad</cp:lastModifiedBy>
  <cp:revision>50</cp:revision>
  <dcterms:created xsi:type="dcterms:W3CDTF">2010-02-27T23:47:43Z</dcterms:created>
  <dcterms:modified xsi:type="dcterms:W3CDTF">2010-03-07T03:40:42Z</dcterms:modified>
</cp:coreProperties>
</file>